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79" r:id="rId8"/>
    <p:sldId id="280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</p:sldIdLst>
  <p:sldSz cx="18288000" cy="10287000"/>
  <p:notesSz cx="6858000" cy="9144000"/>
  <p:embeddedFontLst>
    <p:embeddedFont>
      <p:font typeface="Helvetica World Bold" panose="020B0604020202020204" charset="-128"/>
      <p:regular r:id="rId27"/>
    </p:embeddedFon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Codec Pro" panose="020B0604020202020204" charset="0"/>
      <p:regular r:id="rId32"/>
    </p:embeddedFont>
    <p:embeddedFont>
      <p:font typeface="DM Sans" panose="020B0604020202020204" charset="0"/>
      <p:regular r:id="rId33"/>
    </p:embeddedFont>
    <p:embeddedFont>
      <p:font typeface="Garet Bold" panose="020B0604020202020204" charset="0"/>
      <p:regular r:id="rId34"/>
    </p:embeddedFont>
    <p:embeddedFont>
      <p:font typeface="League Gothic" panose="020B0604020202020204" charset="0"/>
      <p:regular r:id="rId35"/>
    </p:embeddedFont>
    <p:embeddedFont>
      <p:font typeface="Montserrat" panose="00000500000000000000" pitchFamily="2" charset="0"/>
      <p:regular r:id="rId36"/>
      <p:bold r:id="rId37"/>
      <p:italic r:id="rId38"/>
      <p:boldItalic r:id="rId39"/>
    </p:embeddedFont>
    <p:embeddedFont>
      <p:font typeface="Open Sans" panose="020B0606030504020204" pitchFamily="34" charset="0"/>
      <p:regular r:id="rId40"/>
      <p:bold r:id="rId41"/>
      <p:italic r:id="rId42"/>
      <p:boldItalic r:id="rId43"/>
    </p:embeddedFont>
    <p:embeddedFont>
      <p:font typeface="Open Sans Bold" panose="020B0806030504020204" charset="0"/>
      <p:regular r:id="rId44"/>
    </p:embeddedFont>
    <p:embeddedFont>
      <p:font typeface="Times New Roman Bold" panose="020B0604020202020204" charset="0"/>
      <p:regular r:id="rId45"/>
    </p:embeddedFont>
    <p:embeddedFont>
      <p:font typeface="Times New Roman Bold Italics" panose="020B0604020202020204" charset="0"/>
      <p:regular r:id="rId4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6" d="100"/>
          <a:sy n="46" d="100"/>
        </p:scale>
        <p:origin x="756" y="5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3.fntdata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42" Type="http://schemas.openxmlformats.org/officeDocument/2006/relationships/font" Target="fonts/font16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3.fntdata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font" Target="fonts/font14.fntdata"/><Relationship Id="rId45" Type="http://schemas.openxmlformats.org/officeDocument/2006/relationships/font" Target="fonts/font19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4" Type="http://schemas.openxmlformats.org/officeDocument/2006/relationships/font" Target="fonts/font1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3" Type="http://schemas.openxmlformats.org/officeDocument/2006/relationships/font" Target="fonts/font17.fntdata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font" Target="fonts/font12.fntdata"/><Relationship Id="rId46" Type="http://schemas.openxmlformats.org/officeDocument/2006/relationships/font" Target="fonts/font20.fntdata"/><Relationship Id="rId20" Type="http://schemas.openxmlformats.org/officeDocument/2006/relationships/slide" Target="slides/slide19.xml"/><Relationship Id="rId41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hyperlink" Target="https://www.google.com/search?q=China+Three+Gorges+%28CTG%29&amp;oq=dame+informacion+general+de+luz+del+sur&amp;gs_lcrp=EgZjaHJvbWUyBggAEEUYOdIBCDQ2NzRqMGo3qAIAsAIA&amp;sourceid=chrome&amp;ie=UTF-8&amp;mstk=AUtExfB74Gkrt78y6kc8fNgGwmMR6WkDVswwQ_aYE77cbNEY3Zk3F6rxpzfBNe2inIDcoR7-GjEl0-ZhCWPrjclDK-cN_MtXwHFt3ZTo6zzncfSeoAy-sxlq0zizqlambLFABor4LKcLx2VwWrkOvBloYyDkGRprsyctN0_mFdlyMT8hfu8Y5iIQTrVtVA7ml0W2EG4ZWJw2-riatxTqSPLzTodZp4mfCxiSsQa9BJnceMKO6xMTudqIyFEXv4_wqaX9upsWWB1ivcBXRtD5I0q9_P7T&amp;csui=3&amp;ved=2ahUKEwjqxcqZ5OuPAxUXSDABHVfTAIwQgK4QegQIARAB" TargetMode="External"/><Relationship Id="rId5" Type="http://schemas.openxmlformats.org/officeDocument/2006/relationships/image" Target="../media/image9.sv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600200" y="2825901"/>
            <a:ext cx="15087600" cy="4304994"/>
            <a:chOff x="0" y="0"/>
            <a:chExt cx="20116800" cy="573999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0116800" cy="5740019"/>
            </a:xfrm>
            <a:custGeom>
              <a:avLst/>
              <a:gdLst/>
              <a:ahLst/>
              <a:cxnLst/>
              <a:rect l="l" t="t" r="r" b="b"/>
              <a:pathLst>
                <a:path w="20116800" h="5740019">
                  <a:moveTo>
                    <a:pt x="0" y="0"/>
                  </a:moveTo>
                  <a:lnTo>
                    <a:pt x="20116800" y="0"/>
                  </a:lnTo>
                  <a:lnTo>
                    <a:pt x="20116800" y="5740019"/>
                  </a:lnTo>
                  <a:lnTo>
                    <a:pt x="0" y="57400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sp>
        <p:nvSpPr>
          <p:cNvPr id="6" name="TextBox 6"/>
          <p:cNvSpPr txBox="1"/>
          <p:nvPr/>
        </p:nvSpPr>
        <p:spPr>
          <a:xfrm>
            <a:off x="3406140" y="7100415"/>
            <a:ext cx="10980420" cy="6772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3600" b="1" i="1">
                <a:solidFill>
                  <a:srgbClr val="C00000"/>
                </a:solidFill>
                <a:latin typeface="Times New Roman Bold Italics"/>
                <a:ea typeface="Times New Roman Bold Italics"/>
                <a:cs typeface="Times New Roman Bold Italics"/>
                <a:sym typeface="Times New Roman Bold Italics"/>
              </a:rPr>
              <a:t>“Ciencia y Tecnología al Servicio del País”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2029">
            <a:off x="1144251" y="1466717"/>
            <a:ext cx="16131844" cy="0"/>
          </a:xfrm>
          <a:prstGeom prst="line">
            <a:avLst/>
          </a:prstGeom>
          <a:ln w="9525" cap="rnd">
            <a:solidFill>
              <a:srgbClr val="C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950324" y="411300"/>
            <a:ext cx="4882244" cy="850325"/>
            <a:chOff x="0" y="0"/>
            <a:chExt cx="6509658" cy="113376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509639" cy="1133729"/>
            </a:xfrm>
            <a:custGeom>
              <a:avLst/>
              <a:gdLst/>
              <a:ahLst/>
              <a:cxnLst/>
              <a:rect l="l" t="t" r="r" b="b"/>
              <a:pathLst>
                <a:path w="6509639" h="1133729">
                  <a:moveTo>
                    <a:pt x="0" y="0"/>
                  </a:moveTo>
                  <a:lnTo>
                    <a:pt x="6509639" y="0"/>
                  </a:lnTo>
                  <a:lnTo>
                    <a:pt x="6509639" y="1133729"/>
                  </a:lnTo>
                  <a:lnTo>
                    <a:pt x="0" y="11337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b="-3"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-1197767" y="1862004"/>
            <a:ext cx="19998241" cy="3281496"/>
            <a:chOff x="0" y="0"/>
            <a:chExt cx="5267027" cy="86426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267027" cy="864262"/>
            </a:xfrm>
            <a:custGeom>
              <a:avLst/>
              <a:gdLst/>
              <a:ahLst/>
              <a:cxnLst/>
              <a:rect l="l" t="t" r="r" b="b"/>
              <a:pathLst>
                <a:path w="5267027" h="864262">
                  <a:moveTo>
                    <a:pt x="0" y="0"/>
                  </a:moveTo>
                  <a:lnTo>
                    <a:pt x="5267027" y="0"/>
                  </a:lnTo>
                  <a:lnTo>
                    <a:pt x="5267027" y="864262"/>
                  </a:lnTo>
                  <a:lnTo>
                    <a:pt x="0" y="864262"/>
                  </a:lnTo>
                  <a:close/>
                </a:path>
              </a:pathLst>
            </a:custGeom>
            <a:solidFill>
              <a:srgbClr val="21396D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5267027" cy="9214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4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191480" y="2226960"/>
            <a:ext cx="15702060" cy="2551585"/>
          </a:xfrm>
          <a:custGeom>
            <a:avLst/>
            <a:gdLst/>
            <a:ahLst/>
            <a:cxnLst/>
            <a:rect l="l" t="t" r="r" b="b"/>
            <a:pathLst>
              <a:path w="15702060" h="2551585">
                <a:moveTo>
                  <a:pt x="0" y="0"/>
                </a:moveTo>
                <a:lnTo>
                  <a:pt x="15702060" y="0"/>
                </a:lnTo>
                <a:lnTo>
                  <a:pt x="15702060" y="2551584"/>
                </a:lnTo>
                <a:lnTo>
                  <a:pt x="0" y="25515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4505280" y="5143500"/>
            <a:ext cx="8592146" cy="5632764"/>
          </a:xfrm>
          <a:custGeom>
            <a:avLst/>
            <a:gdLst/>
            <a:ahLst/>
            <a:cxnLst/>
            <a:rect l="l" t="t" r="r" b="b"/>
            <a:pathLst>
              <a:path w="8592146" h="5632764">
                <a:moveTo>
                  <a:pt x="0" y="0"/>
                </a:moveTo>
                <a:lnTo>
                  <a:pt x="8592146" y="0"/>
                </a:lnTo>
                <a:lnTo>
                  <a:pt x="8592146" y="5632764"/>
                </a:lnTo>
                <a:lnTo>
                  <a:pt x="0" y="563276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31161" b="-8665"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9098280" y="459732"/>
            <a:ext cx="7795260" cy="619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320"/>
              </a:lnSpc>
            </a:pPr>
            <a:r>
              <a:rPr lang="en-US" sz="3600" b="1">
                <a:solidFill>
                  <a:srgbClr val="C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Problema 1: Facturación Atípica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2029">
            <a:off x="1144251" y="1466717"/>
            <a:ext cx="16131844" cy="0"/>
          </a:xfrm>
          <a:prstGeom prst="line">
            <a:avLst/>
          </a:prstGeom>
          <a:ln w="9525" cap="rnd">
            <a:solidFill>
              <a:srgbClr val="C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950324" y="411300"/>
            <a:ext cx="4882244" cy="850325"/>
            <a:chOff x="0" y="0"/>
            <a:chExt cx="6509658" cy="113376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509639" cy="1133729"/>
            </a:xfrm>
            <a:custGeom>
              <a:avLst/>
              <a:gdLst/>
              <a:ahLst/>
              <a:cxnLst/>
              <a:rect l="l" t="t" r="r" b="b"/>
              <a:pathLst>
                <a:path w="6509639" h="1133729">
                  <a:moveTo>
                    <a:pt x="0" y="0"/>
                  </a:moveTo>
                  <a:lnTo>
                    <a:pt x="6509639" y="0"/>
                  </a:lnTo>
                  <a:lnTo>
                    <a:pt x="6509639" y="1133729"/>
                  </a:lnTo>
                  <a:lnTo>
                    <a:pt x="0" y="11337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b="-3"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-1197767" y="1862004"/>
            <a:ext cx="19998241" cy="3281496"/>
            <a:chOff x="0" y="0"/>
            <a:chExt cx="5267027" cy="86426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267027" cy="864262"/>
            </a:xfrm>
            <a:custGeom>
              <a:avLst/>
              <a:gdLst/>
              <a:ahLst/>
              <a:cxnLst/>
              <a:rect l="l" t="t" r="r" b="b"/>
              <a:pathLst>
                <a:path w="5267027" h="864262">
                  <a:moveTo>
                    <a:pt x="0" y="0"/>
                  </a:moveTo>
                  <a:lnTo>
                    <a:pt x="5267027" y="0"/>
                  </a:lnTo>
                  <a:lnTo>
                    <a:pt x="5267027" y="864262"/>
                  </a:lnTo>
                  <a:lnTo>
                    <a:pt x="0" y="864262"/>
                  </a:lnTo>
                  <a:close/>
                </a:path>
              </a:pathLst>
            </a:custGeom>
            <a:solidFill>
              <a:srgbClr val="21396D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5267027" cy="9214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4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835755" y="2005148"/>
            <a:ext cx="13931198" cy="2995207"/>
          </a:xfrm>
          <a:custGeom>
            <a:avLst/>
            <a:gdLst/>
            <a:ahLst/>
            <a:cxnLst/>
            <a:rect l="l" t="t" r="r" b="b"/>
            <a:pathLst>
              <a:path w="13931198" h="2995207">
                <a:moveTo>
                  <a:pt x="0" y="0"/>
                </a:moveTo>
                <a:lnTo>
                  <a:pt x="13931197" y="0"/>
                </a:lnTo>
                <a:lnTo>
                  <a:pt x="13931197" y="2995208"/>
                </a:lnTo>
                <a:lnTo>
                  <a:pt x="0" y="299520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4846573" y="5343525"/>
            <a:ext cx="7909560" cy="4943475"/>
          </a:xfrm>
          <a:custGeom>
            <a:avLst/>
            <a:gdLst/>
            <a:ahLst/>
            <a:cxnLst/>
            <a:rect l="l" t="t" r="r" b="b"/>
            <a:pathLst>
              <a:path w="7909560" h="4943475">
                <a:moveTo>
                  <a:pt x="0" y="0"/>
                </a:moveTo>
                <a:lnTo>
                  <a:pt x="7909560" y="0"/>
                </a:lnTo>
                <a:lnTo>
                  <a:pt x="7909560" y="4943475"/>
                </a:lnTo>
                <a:lnTo>
                  <a:pt x="0" y="494347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8361" t="-32984" r="-7722" b="-6316"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6666286" y="459732"/>
            <a:ext cx="10227254" cy="619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320"/>
              </a:lnSpc>
            </a:pPr>
            <a:r>
              <a:rPr lang="en-US" sz="3600" b="1">
                <a:solidFill>
                  <a:srgbClr val="C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Problema 2: Consumos anómalos por segmento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2029">
            <a:off x="1144251" y="1466717"/>
            <a:ext cx="16131844" cy="0"/>
          </a:xfrm>
          <a:prstGeom prst="line">
            <a:avLst/>
          </a:prstGeom>
          <a:ln w="9525" cap="rnd">
            <a:solidFill>
              <a:srgbClr val="C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950324" y="411300"/>
            <a:ext cx="4882244" cy="850325"/>
            <a:chOff x="0" y="0"/>
            <a:chExt cx="6509658" cy="113376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509639" cy="1133729"/>
            </a:xfrm>
            <a:custGeom>
              <a:avLst/>
              <a:gdLst/>
              <a:ahLst/>
              <a:cxnLst/>
              <a:rect l="l" t="t" r="r" b="b"/>
              <a:pathLst>
                <a:path w="6509639" h="1133729">
                  <a:moveTo>
                    <a:pt x="0" y="0"/>
                  </a:moveTo>
                  <a:lnTo>
                    <a:pt x="6509639" y="0"/>
                  </a:lnTo>
                  <a:lnTo>
                    <a:pt x="6509639" y="1133729"/>
                  </a:lnTo>
                  <a:lnTo>
                    <a:pt x="0" y="11337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b="-3"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-1197767" y="1862004"/>
            <a:ext cx="19998241" cy="3281496"/>
            <a:chOff x="0" y="0"/>
            <a:chExt cx="5267027" cy="86426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267027" cy="864262"/>
            </a:xfrm>
            <a:custGeom>
              <a:avLst/>
              <a:gdLst/>
              <a:ahLst/>
              <a:cxnLst/>
              <a:rect l="l" t="t" r="r" b="b"/>
              <a:pathLst>
                <a:path w="5267027" h="864262">
                  <a:moveTo>
                    <a:pt x="0" y="0"/>
                  </a:moveTo>
                  <a:lnTo>
                    <a:pt x="5267027" y="0"/>
                  </a:lnTo>
                  <a:lnTo>
                    <a:pt x="5267027" y="864262"/>
                  </a:lnTo>
                  <a:lnTo>
                    <a:pt x="0" y="864262"/>
                  </a:lnTo>
                  <a:close/>
                </a:path>
              </a:pathLst>
            </a:custGeom>
            <a:solidFill>
              <a:srgbClr val="21396D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5267027" cy="9214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4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670784" y="2040397"/>
            <a:ext cx="17337676" cy="2924709"/>
          </a:xfrm>
          <a:custGeom>
            <a:avLst/>
            <a:gdLst/>
            <a:ahLst/>
            <a:cxnLst/>
            <a:rect l="l" t="t" r="r" b="b"/>
            <a:pathLst>
              <a:path w="17337676" h="2924709">
                <a:moveTo>
                  <a:pt x="0" y="0"/>
                </a:moveTo>
                <a:lnTo>
                  <a:pt x="17337676" y="0"/>
                </a:lnTo>
                <a:lnTo>
                  <a:pt x="17337676" y="2924710"/>
                </a:lnTo>
                <a:lnTo>
                  <a:pt x="0" y="292471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7277931" y="5143500"/>
            <a:ext cx="4123383" cy="5389334"/>
          </a:xfrm>
          <a:custGeom>
            <a:avLst/>
            <a:gdLst/>
            <a:ahLst/>
            <a:cxnLst/>
            <a:rect l="l" t="t" r="r" b="b"/>
            <a:pathLst>
              <a:path w="4123383" h="5389334">
                <a:moveTo>
                  <a:pt x="0" y="0"/>
                </a:moveTo>
                <a:lnTo>
                  <a:pt x="4123383" y="0"/>
                </a:lnTo>
                <a:lnTo>
                  <a:pt x="4123383" y="5389334"/>
                </a:lnTo>
                <a:lnTo>
                  <a:pt x="0" y="538933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8875" t="-26647" r="-9067" b="-25975"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5623189" y="499929"/>
            <a:ext cx="11652905" cy="619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320"/>
              </a:lnSpc>
            </a:pPr>
            <a:r>
              <a:rPr lang="en-US" sz="3600" b="1">
                <a:solidFill>
                  <a:srgbClr val="C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Problema 3: Comunicación tardía sobre cortes programados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2029">
            <a:off x="1144251" y="1466717"/>
            <a:ext cx="16131844" cy="0"/>
          </a:xfrm>
          <a:prstGeom prst="line">
            <a:avLst/>
          </a:prstGeom>
          <a:ln w="9525" cap="rnd">
            <a:solidFill>
              <a:srgbClr val="C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950324" y="411300"/>
            <a:ext cx="4882244" cy="850325"/>
            <a:chOff x="0" y="0"/>
            <a:chExt cx="6509658" cy="113376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509639" cy="1133729"/>
            </a:xfrm>
            <a:custGeom>
              <a:avLst/>
              <a:gdLst/>
              <a:ahLst/>
              <a:cxnLst/>
              <a:rect l="l" t="t" r="r" b="b"/>
              <a:pathLst>
                <a:path w="6509639" h="1133729">
                  <a:moveTo>
                    <a:pt x="0" y="0"/>
                  </a:moveTo>
                  <a:lnTo>
                    <a:pt x="6509639" y="0"/>
                  </a:lnTo>
                  <a:lnTo>
                    <a:pt x="6509639" y="1133729"/>
                  </a:lnTo>
                  <a:lnTo>
                    <a:pt x="0" y="11337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b="-3"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-1197767" y="1862004"/>
            <a:ext cx="19998241" cy="912170"/>
            <a:chOff x="0" y="0"/>
            <a:chExt cx="5267027" cy="24024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267027" cy="240242"/>
            </a:xfrm>
            <a:custGeom>
              <a:avLst/>
              <a:gdLst/>
              <a:ahLst/>
              <a:cxnLst/>
              <a:rect l="l" t="t" r="r" b="b"/>
              <a:pathLst>
                <a:path w="5267027" h="240242">
                  <a:moveTo>
                    <a:pt x="0" y="0"/>
                  </a:moveTo>
                  <a:lnTo>
                    <a:pt x="5267027" y="0"/>
                  </a:lnTo>
                  <a:lnTo>
                    <a:pt x="5267027" y="240242"/>
                  </a:lnTo>
                  <a:lnTo>
                    <a:pt x="0" y="240242"/>
                  </a:lnTo>
                  <a:close/>
                </a:path>
              </a:pathLst>
            </a:custGeom>
            <a:solidFill>
              <a:srgbClr val="21396D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5267027" cy="2973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4"/>
                </a:lnSpc>
              </a:pPr>
              <a:r>
                <a:rPr lang="en-US" sz="2603" b="1" spc="-52">
                  <a:solidFill>
                    <a:srgbClr val="FFFFFF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Tasa de divergencia de facturación teórica vs. real</a:t>
              </a: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9098280" y="459732"/>
            <a:ext cx="7795260" cy="619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320"/>
              </a:lnSpc>
            </a:pPr>
            <a:r>
              <a:rPr lang="en-US" sz="3600" b="1">
                <a:solidFill>
                  <a:srgbClr val="C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Ficha de Kpi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69429" y="3317099"/>
            <a:ext cx="4708327" cy="4317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00"/>
              </a:lnSpc>
              <a:spcBef>
                <a:spcPct val="0"/>
              </a:spcBef>
            </a:pPr>
            <a:r>
              <a:rPr lang="en-US" sz="2500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Objetivo Estratégico Asociado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69429" y="4072747"/>
            <a:ext cx="1613297" cy="4317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00"/>
              </a:lnSpc>
              <a:spcBef>
                <a:spcPct val="0"/>
              </a:spcBef>
            </a:pPr>
            <a:r>
              <a:rPr lang="en-US" sz="2500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Definición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69429" y="4828396"/>
            <a:ext cx="1323975" cy="4317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00"/>
              </a:lnSpc>
              <a:spcBef>
                <a:spcPct val="0"/>
              </a:spcBef>
            </a:pPr>
            <a:r>
              <a:rPr lang="en-US" sz="2500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Fórmula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69429" y="5584044"/>
            <a:ext cx="2869853" cy="4317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00"/>
              </a:lnSpc>
              <a:spcBef>
                <a:spcPct val="0"/>
              </a:spcBef>
            </a:pPr>
            <a:r>
              <a:rPr lang="en-US" sz="2500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Unidad de Medida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69429" y="6339692"/>
            <a:ext cx="3729335" cy="4317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00"/>
              </a:lnSpc>
              <a:spcBef>
                <a:spcPct val="0"/>
              </a:spcBef>
            </a:pPr>
            <a:r>
              <a:rPr lang="en-US" sz="2500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Frecuencia de Medición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69429" y="7095341"/>
            <a:ext cx="2576810" cy="4317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00"/>
              </a:lnSpc>
              <a:spcBef>
                <a:spcPct val="0"/>
              </a:spcBef>
            </a:pPr>
            <a:r>
              <a:rPr lang="en-US" sz="2500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Fuente de Datos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69429" y="7850989"/>
            <a:ext cx="1996083" cy="4317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00"/>
              </a:lnSpc>
              <a:spcBef>
                <a:spcPct val="0"/>
              </a:spcBef>
            </a:pPr>
            <a:r>
              <a:rPr lang="en-US" sz="2500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Responsable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69429" y="8606638"/>
            <a:ext cx="816471" cy="4317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00"/>
              </a:lnSpc>
              <a:spcBef>
                <a:spcPct val="0"/>
              </a:spcBef>
            </a:pPr>
            <a:r>
              <a:rPr lang="en-US" sz="2500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Meta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69429" y="9362286"/>
            <a:ext cx="1530846" cy="4317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00"/>
              </a:lnSpc>
              <a:spcBef>
                <a:spcPct val="0"/>
              </a:spcBef>
            </a:pPr>
            <a:r>
              <a:rPr lang="en-US" sz="2500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Umbrales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582549" y="3359962"/>
            <a:ext cx="4437608" cy="3492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Garantizar exactitud en la facturación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582549" y="4118785"/>
            <a:ext cx="11724902" cy="3492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Porcentaje de suministros cuya factura difiere significativamente de la facturación esperada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6582549" y="4592638"/>
            <a:ext cx="10367962" cy="10540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Tasa = ( # Suministros con |FR – FT| / FT &gt; θ ) ÷ ( # Suministros ) × 100</a:t>
            </a:r>
          </a:p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Donde: FR = Factura Real, FT = Factura Teórica, θ = umbral de divergencia (ejemplo: 5%).</a:t>
            </a:r>
          </a:p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endParaRPr lang="en-US" sz="20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6582549" y="5630082"/>
            <a:ext cx="1692027" cy="3492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Porcentaje (%)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6582549" y="6367474"/>
            <a:ext cx="1010096" cy="3492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Mensual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6582549" y="7141379"/>
            <a:ext cx="2697212" cy="3492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Sistema de facturación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6582549" y="7897027"/>
            <a:ext cx="3403699" cy="3492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Área Comercial / Facturación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6582549" y="8652675"/>
            <a:ext cx="565547" cy="3492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≤ 1%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6582549" y="9408324"/>
            <a:ext cx="4709964" cy="3492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Verde ≤ 1% | Amarillo 1–3% | Rojo &gt; 3%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2029">
            <a:off x="1144251" y="1466717"/>
            <a:ext cx="16131844" cy="0"/>
          </a:xfrm>
          <a:prstGeom prst="line">
            <a:avLst/>
          </a:prstGeom>
          <a:ln w="9525" cap="rnd">
            <a:solidFill>
              <a:srgbClr val="C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950324" y="411300"/>
            <a:ext cx="4882244" cy="850325"/>
            <a:chOff x="0" y="0"/>
            <a:chExt cx="6509658" cy="113376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509639" cy="1133729"/>
            </a:xfrm>
            <a:custGeom>
              <a:avLst/>
              <a:gdLst/>
              <a:ahLst/>
              <a:cxnLst/>
              <a:rect l="l" t="t" r="r" b="b"/>
              <a:pathLst>
                <a:path w="6509639" h="1133729">
                  <a:moveTo>
                    <a:pt x="0" y="0"/>
                  </a:moveTo>
                  <a:lnTo>
                    <a:pt x="6509639" y="0"/>
                  </a:lnTo>
                  <a:lnTo>
                    <a:pt x="6509639" y="1133729"/>
                  </a:lnTo>
                  <a:lnTo>
                    <a:pt x="0" y="11337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b="-3"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-1197767" y="1862004"/>
            <a:ext cx="19998241" cy="912170"/>
            <a:chOff x="0" y="0"/>
            <a:chExt cx="5267027" cy="24024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267027" cy="240242"/>
            </a:xfrm>
            <a:custGeom>
              <a:avLst/>
              <a:gdLst/>
              <a:ahLst/>
              <a:cxnLst/>
              <a:rect l="l" t="t" r="r" b="b"/>
              <a:pathLst>
                <a:path w="5267027" h="240242">
                  <a:moveTo>
                    <a:pt x="0" y="0"/>
                  </a:moveTo>
                  <a:lnTo>
                    <a:pt x="5267027" y="0"/>
                  </a:lnTo>
                  <a:lnTo>
                    <a:pt x="5267027" y="240242"/>
                  </a:lnTo>
                  <a:lnTo>
                    <a:pt x="0" y="240242"/>
                  </a:lnTo>
                  <a:close/>
                </a:path>
              </a:pathLst>
            </a:custGeom>
            <a:solidFill>
              <a:srgbClr val="21396D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5267027" cy="2973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4"/>
                </a:lnSpc>
              </a:pPr>
              <a:r>
                <a:rPr lang="en-US" sz="2603" b="1" spc="-52">
                  <a:solidFill>
                    <a:srgbClr val="FFFFFF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Índice de consumos atípicos por segmento</a:t>
              </a: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9098280" y="459732"/>
            <a:ext cx="7795260" cy="619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320"/>
              </a:lnSpc>
            </a:pPr>
            <a:r>
              <a:rPr lang="en-US" sz="3600" b="1">
                <a:solidFill>
                  <a:srgbClr val="C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Ficha de Kpi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69429" y="3317099"/>
            <a:ext cx="4708327" cy="4317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00"/>
              </a:lnSpc>
              <a:spcBef>
                <a:spcPct val="0"/>
              </a:spcBef>
            </a:pPr>
            <a:r>
              <a:rPr lang="en-US" sz="2500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Objetivo Estratégico Asociado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69429" y="4072747"/>
            <a:ext cx="1613297" cy="4317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00"/>
              </a:lnSpc>
              <a:spcBef>
                <a:spcPct val="0"/>
              </a:spcBef>
            </a:pPr>
            <a:r>
              <a:rPr lang="en-US" sz="2500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Definición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69429" y="4828396"/>
            <a:ext cx="1323975" cy="4317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00"/>
              </a:lnSpc>
              <a:spcBef>
                <a:spcPct val="0"/>
              </a:spcBef>
            </a:pPr>
            <a:r>
              <a:rPr lang="en-US" sz="2500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Fórmula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69429" y="5584044"/>
            <a:ext cx="2869853" cy="4317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00"/>
              </a:lnSpc>
              <a:spcBef>
                <a:spcPct val="0"/>
              </a:spcBef>
            </a:pPr>
            <a:r>
              <a:rPr lang="en-US" sz="2500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Unidad de Medida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69429" y="6339692"/>
            <a:ext cx="3729335" cy="4317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00"/>
              </a:lnSpc>
              <a:spcBef>
                <a:spcPct val="0"/>
              </a:spcBef>
            </a:pPr>
            <a:r>
              <a:rPr lang="en-US" sz="2500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Frecuencia de Medición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69429" y="7095341"/>
            <a:ext cx="2576810" cy="4317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00"/>
              </a:lnSpc>
              <a:spcBef>
                <a:spcPct val="0"/>
              </a:spcBef>
            </a:pPr>
            <a:r>
              <a:rPr lang="en-US" sz="2500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Fuente de Datos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69429" y="7850989"/>
            <a:ext cx="1996083" cy="4317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00"/>
              </a:lnSpc>
              <a:spcBef>
                <a:spcPct val="0"/>
              </a:spcBef>
            </a:pPr>
            <a:r>
              <a:rPr lang="en-US" sz="2500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Responsable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69429" y="8606638"/>
            <a:ext cx="816471" cy="4317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00"/>
              </a:lnSpc>
              <a:spcBef>
                <a:spcPct val="0"/>
              </a:spcBef>
            </a:pPr>
            <a:r>
              <a:rPr lang="en-US" sz="2500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Meta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69429" y="9362286"/>
            <a:ext cx="1530846" cy="4317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00"/>
              </a:lnSpc>
              <a:spcBef>
                <a:spcPct val="0"/>
              </a:spcBef>
            </a:pPr>
            <a:r>
              <a:rPr lang="en-US" sz="2500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Umbrales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582728" y="3359962"/>
            <a:ext cx="5083076" cy="3492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Identificar patrones de consumo anómalos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582549" y="4118785"/>
            <a:ext cx="11724902" cy="3492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Porcentaje de clientes con consumos que se desvían significativamente de su media histórica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6582549" y="4592638"/>
            <a:ext cx="11015514" cy="10540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Índice = ( # Suministros con z(Consumo) &gt; z₀ ) ÷ ( # Total de Suministros ) × 100 (ejemplo: 2.5).</a:t>
            </a:r>
          </a:p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Donde: z(Consumo) es el puntaje-z del consumo respecto al historial del cliente, z₀ = umbral </a:t>
            </a:r>
          </a:p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endParaRPr lang="en-US" sz="20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6582549" y="5630082"/>
            <a:ext cx="1692027" cy="3492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Porcentaje (%)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6582549" y="6367474"/>
            <a:ext cx="1010096" cy="3492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Mensual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6582728" y="7141379"/>
            <a:ext cx="2515939" cy="3492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Historial de consumo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6582549" y="7897027"/>
            <a:ext cx="3403699" cy="3492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Área Comercial / Facturación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6582728" y="8652675"/>
            <a:ext cx="2290316" cy="3492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≤ 3% por segmento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6582549" y="9408324"/>
            <a:ext cx="4709964" cy="3492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Verde ≤ 3% | Amarillo 3–5% | Rojo &gt; 5%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2029">
            <a:off x="1144251" y="1466717"/>
            <a:ext cx="16131844" cy="0"/>
          </a:xfrm>
          <a:prstGeom prst="line">
            <a:avLst/>
          </a:prstGeom>
          <a:ln w="9525" cap="rnd">
            <a:solidFill>
              <a:srgbClr val="C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950324" y="411300"/>
            <a:ext cx="4882244" cy="850325"/>
            <a:chOff x="0" y="0"/>
            <a:chExt cx="6509658" cy="113376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509639" cy="1133729"/>
            </a:xfrm>
            <a:custGeom>
              <a:avLst/>
              <a:gdLst/>
              <a:ahLst/>
              <a:cxnLst/>
              <a:rect l="l" t="t" r="r" b="b"/>
              <a:pathLst>
                <a:path w="6509639" h="1133729">
                  <a:moveTo>
                    <a:pt x="0" y="0"/>
                  </a:moveTo>
                  <a:lnTo>
                    <a:pt x="6509639" y="0"/>
                  </a:lnTo>
                  <a:lnTo>
                    <a:pt x="6509639" y="1133729"/>
                  </a:lnTo>
                  <a:lnTo>
                    <a:pt x="0" y="11337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b="-3"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-1197767" y="1862004"/>
            <a:ext cx="19998241" cy="912170"/>
            <a:chOff x="0" y="0"/>
            <a:chExt cx="5267027" cy="24024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267027" cy="240242"/>
            </a:xfrm>
            <a:custGeom>
              <a:avLst/>
              <a:gdLst/>
              <a:ahLst/>
              <a:cxnLst/>
              <a:rect l="l" t="t" r="r" b="b"/>
              <a:pathLst>
                <a:path w="5267027" h="240242">
                  <a:moveTo>
                    <a:pt x="0" y="0"/>
                  </a:moveTo>
                  <a:lnTo>
                    <a:pt x="5267027" y="0"/>
                  </a:lnTo>
                  <a:lnTo>
                    <a:pt x="5267027" y="240242"/>
                  </a:lnTo>
                  <a:lnTo>
                    <a:pt x="0" y="240242"/>
                  </a:lnTo>
                  <a:close/>
                </a:path>
              </a:pathLst>
            </a:custGeom>
            <a:solidFill>
              <a:srgbClr val="21396D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5267027" cy="2973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4"/>
                </a:lnSpc>
              </a:pPr>
              <a:r>
                <a:rPr lang="en-US" sz="2603" b="1" spc="-52">
                  <a:solidFill>
                    <a:srgbClr val="FFFFFF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Tasa de morosidad en facturación anómala</a:t>
              </a: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9098280" y="459732"/>
            <a:ext cx="7795260" cy="619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320"/>
              </a:lnSpc>
            </a:pPr>
            <a:r>
              <a:rPr lang="en-US" sz="3600" b="1">
                <a:solidFill>
                  <a:srgbClr val="C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Ficha de Kpi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69429" y="3317099"/>
            <a:ext cx="4708327" cy="4317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00"/>
              </a:lnSpc>
              <a:spcBef>
                <a:spcPct val="0"/>
              </a:spcBef>
            </a:pPr>
            <a:r>
              <a:rPr lang="en-US" sz="2500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Objetivo Estratégico Asociado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69429" y="4072747"/>
            <a:ext cx="1613297" cy="4317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00"/>
              </a:lnSpc>
              <a:spcBef>
                <a:spcPct val="0"/>
              </a:spcBef>
            </a:pPr>
            <a:r>
              <a:rPr lang="en-US" sz="2500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Definición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69429" y="4828396"/>
            <a:ext cx="1323975" cy="4317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00"/>
              </a:lnSpc>
              <a:spcBef>
                <a:spcPct val="0"/>
              </a:spcBef>
            </a:pPr>
            <a:r>
              <a:rPr lang="en-US" sz="2500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Fórmula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69429" y="5584044"/>
            <a:ext cx="2869853" cy="4317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00"/>
              </a:lnSpc>
              <a:spcBef>
                <a:spcPct val="0"/>
              </a:spcBef>
            </a:pPr>
            <a:r>
              <a:rPr lang="en-US" sz="2500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Unidad de Medida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69429" y="6339692"/>
            <a:ext cx="3729335" cy="4317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00"/>
              </a:lnSpc>
              <a:spcBef>
                <a:spcPct val="0"/>
              </a:spcBef>
            </a:pPr>
            <a:r>
              <a:rPr lang="en-US" sz="2500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Frecuencia de Medición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69429" y="7095341"/>
            <a:ext cx="2576810" cy="4317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00"/>
              </a:lnSpc>
              <a:spcBef>
                <a:spcPct val="0"/>
              </a:spcBef>
            </a:pPr>
            <a:r>
              <a:rPr lang="en-US" sz="2500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Fuente de Datos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69429" y="7850989"/>
            <a:ext cx="1996083" cy="4317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00"/>
              </a:lnSpc>
              <a:spcBef>
                <a:spcPct val="0"/>
              </a:spcBef>
            </a:pPr>
            <a:r>
              <a:rPr lang="en-US" sz="2500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Responsable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69429" y="8606638"/>
            <a:ext cx="816471" cy="4317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00"/>
              </a:lnSpc>
              <a:spcBef>
                <a:spcPct val="0"/>
              </a:spcBef>
            </a:pPr>
            <a:r>
              <a:rPr lang="en-US" sz="2500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Meta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69429" y="9362286"/>
            <a:ext cx="1530846" cy="4317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00"/>
              </a:lnSpc>
              <a:spcBef>
                <a:spcPct val="0"/>
              </a:spcBef>
            </a:pPr>
            <a:r>
              <a:rPr lang="en-US" sz="2500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Umbrales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582728" y="3359962"/>
            <a:ext cx="4499074" cy="7016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Reducir riesgo financiero por impagos</a:t>
            </a:r>
          </a:p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endParaRPr lang="en-US" sz="20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6582549" y="4118785"/>
            <a:ext cx="11724902" cy="3492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Porcentaje de facturas vencidas en clientes con consumos o facturación atípica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6582728" y="4945063"/>
            <a:ext cx="8452693" cy="3492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(# Facturas vencidas en consumos anómalos ÷ # Facturas totales) × 100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6582549" y="5630082"/>
            <a:ext cx="1692027" cy="3492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Porcentaje (%)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6582549" y="6367474"/>
            <a:ext cx="1010096" cy="3492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Mensual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6582728" y="7141379"/>
            <a:ext cx="4047827" cy="3492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Sistema de facturación y cobranza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6582728" y="7897027"/>
            <a:ext cx="3155752" cy="3492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Área Comercial / Cobranza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6582728" y="8652675"/>
            <a:ext cx="565547" cy="3492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≤ 2%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6582549" y="9408324"/>
            <a:ext cx="4709964" cy="3492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Verde ≤ 2% | Amarillo 2–5% | Rojo &gt; 5%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2029">
            <a:off x="1144251" y="1466717"/>
            <a:ext cx="16131844" cy="0"/>
          </a:xfrm>
          <a:prstGeom prst="line">
            <a:avLst/>
          </a:prstGeom>
          <a:ln w="9525" cap="rnd">
            <a:solidFill>
              <a:srgbClr val="C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950324" y="411300"/>
            <a:ext cx="4882244" cy="850325"/>
            <a:chOff x="0" y="0"/>
            <a:chExt cx="6509658" cy="113376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509639" cy="1133729"/>
            </a:xfrm>
            <a:custGeom>
              <a:avLst/>
              <a:gdLst/>
              <a:ahLst/>
              <a:cxnLst/>
              <a:rect l="l" t="t" r="r" b="b"/>
              <a:pathLst>
                <a:path w="6509639" h="1133729">
                  <a:moveTo>
                    <a:pt x="0" y="0"/>
                  </a:moveTo>
                  <a:lnTo>
                    <a:pt x="6509639" y="0"/>
                  </a:lnTo>
                  <a:lnTo>
                    <a:pt x="6509639" y="1133729"/>
                  </a:lnTo>
                  <a:lnTo>
                    <a:pt x="0" y="11337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b="-3"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-1197767" y="1862004"/>
            <a:ext cx="19998241" cy="912170"/>
            <a:chOff x="0" y="0"/>
            <a:chExt cx="5267027" cy="24024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267027" cy="240242"/>
            </a:xfrm>
            <a:custGeom>
              <a:avLst/>
              <a:gdLst/>
              <a:ahLst/>
              <a:cxnLst/>
              <a:rect l="l" t="t" r="r" b="b"/>
              <a:pathLst>
                <a:path w="5267027" h="240242">
                  <a:moveTo>
                    <a:pt x="0" y="0"/>
                  </a:moveTo>
                  <a:lnTo>
                    <a:pt x="5267027" y="0"/>
                  </a:lnTo>
                  <a:lnTo>
                    <a:pt x="5267027" y="240242"/>
                  </a:lnTo>
                  <a:lnTo>
                    <a:pt x="0" y="240242"/>
                  </a:lnTo>
                  <a:close/>
                </a:path>
              </a:pathLst>
            </a:custGeom>
            <a:solidFill>
              <a:srgbClr val="21396D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5267027" cy="2973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4"/>
                </a:lnSpc>
              </a:pPr>
              <a:r>
                <a:rPr lang="en-US" sz="2603" b="1" spc="-52">
                  <a:solidFill>
                    <a:srgbClr val="FFFFFF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Proporción de cargos no energéticos sobre la factura</a:t>
              </a: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9098280" y="459732"/>
            <a:ext cx="7795260" cy="619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320"/>
              </a:lnSpc>
            </a:pPr>
            <a:r>
              <a:rPr lang="en-US" sz="3600" b="1">
                <a:solidFill>
                  <a:srgbClr val="C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Ficha de Kpi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69429" y="3317099"/>
            <a:ext cx="4708327" cy="4317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00"/>
              </a:lnSpc>
              <a:spcBef>
                <a:spcPct val="0"/>
              </a:spcBef>
            </a:pPr>
            <a:r>
              <a:rPr lang="en-US" sz="2500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Objetivo Estratégico Asociado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69429" y="4072747"/>
            <a:ext cx="1613297" cy="4317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00"/>
              </a:lnSpc>
              <a:spcBef>
                <a:spcPct val="0"/>
              </a:spcBef>
            </a:pPr>
            <a:r>
              <a:rPr lang="en-US" sz="2500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Definición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69429" y="4828396"/>
            <a:ext cx="1323975" cy="4317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00"/>
              </a:lnSpc>
              <a:spcBef>
                <a:spcPct val="0"/>
              </a:spcBef>
            </a:pPr>
            <a:r>
              <a:rPr lang="en-US" sz="2500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Fórmula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69429" y="5584044"/>
            <a:ext cx="2869853" cy="4317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00"/>
              </a:lnSpc>
              <a:spcBef>
                <a:spcPct val="0"/>
              </a:spcBef>
            </a:pPr>
            <a:r>
              <a:rPr lang="en-US" sz="2500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Unidad de Medida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69429" y="6339692"/>
            <a:ext cx="3729335" cy="4317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00"/>
              </a:lnSpc>
              <a:spcBef>
                <a:spcPct val="0"/>
              </a:spcBef>
            </a:pPr>
            <a:r>
              <a:rPr lang="en-US" sz="2500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Frecuencia de Medición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69429" y="7095341"/>
            <a:ext cx="2576810" cy="4317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00"/>
              </a:lnSpc>
              <a:spcBef>
                <a:spcPct val="0"/>
              </a:spcBef>
            </a:pPr>
            <a:r>
              <a:rPr lang="en-US" sz="2500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Fuente de Datos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69429" y="7850989"/>
            <a:ext cx="1996083" cy="4317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00"/>
              </a:lnSpc>
              <a:spcBef>
                <a:spcPct val="0"/>
              </a:spcBef>
            </a:pPr>
            <a:r>
              <a:rPr lang="en-US" sz="2500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Responsable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69429" y="8606638"/>
            <a:ext cx="816471" cy="4317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00"/>
              </a:lnSpc>
              <a:spcBef>
                <a:spcPct val="0"/>
              </a:spcBef>
            </a:pPr>
            <a:r>
              <a:rPr lang="en-US" sz="2500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Meta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69429" y="9362286"/>
            <a:ext cx="1530846" cy="4317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00"/>
              </a:lnSpc>
              <a:spcBef>
                <a:spcPct val="0"/>
              </a:spcBef>
            </a:pPr>
            <a:r>
              <a:rPr lang="en-US" sz="2500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Umbrales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582728" y="3359962"/>
            <a:ext cx="4258270" cy="7016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Transparentar la estructura tarifaria</a:t>
            </a:r>
          </a:p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endParaRPr lang="en-US" sz="20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6582549" y="4118785"/>
            <a:ext cx="11724902" cy="3492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Porcentaje de la factura correspondiente a cargos adicionales (peajes, subsidios, impuestos)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6582728" y="4945063"/>
            <a:ext cx="5733752" cy="3492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(Σ Cargos no energéticos ÷ Σ Factura Total) × 100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6582549" y="5630082"/>
            <a:ext cx="1692027" cy="3492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Porcentaje (%)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6582549" y="6367474"/>
            <a:ext cx="1010096" cy="3492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Mensual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6582728" y="7141379"/>
            <a:ext cx="2453580" cy="3492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Datos de facturación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6582728" y="7897027"/>
            <a:ext cx="2705993" cy="3492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Regulación / Comercial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6582728" y="8652675"/>
            <a:ext cx="710654" cy="3492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≤ 25%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6582728" y="9408324"/>
            <a:ext cx="5290691" cy="3492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Verde ≤ 25% | Amarillo 25–30% | Rojo &gt; 30%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2029">
            <a:off x="1144251" y="1466717"/>
            <a:ext cx="16131844" cy="0"/>
          </a:xfrm>
          <a:prstGeom prst="line">
            <a:avLst/>
          </a:prstGeom>
          <a:ln w="9525" cap="rnd">
            <a:solidFill>
              <a:srgbClr val="C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950324" y="411300"/>
            <a:ext cx="4882244" cy="850325"/>
            <a:chOff x="0" y="0"/>
            <a:chExt cx="6509658" cy="113376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509639" cy="1133729"/>
            </a:xfrm>
            <a:custGeom>
              <a:avLst/>
              <a:gdLst/>
              <a:ahLst/>
              <a:cxnLst/>
              <a:rect l="l" t="t" r="r" b="b"/>
              <a:pathLst>
                <a:path w="6509639" h="1133729">
                  <a:moveTo>
                    <a:pt x="0" y="0"/>
                  </a:moveTo>
                  <a:lnTo>
                    <a:pt x="6509639" y="0"/>
                  </a:lnTo>
                  <a:lnTo>
                    <a:pt x="6509639" y="1133729"/>
                  </a:lnTo>
                  <a:lnTo>
                    <a:pt x="0" y="11337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b="-3"/>
              </a:stretch>
            </a:blipFill>
          </p:spPr>
        </p:sp>
      </p:grpSp>
      <p:sp>
        <p:nvSpPr>
          <p:cNvPr id="5" name="Freeform 5"/>
          <p:cNvSpPr/>
          <p:nvPr/>
        </p:nvSpPr>
        <p:spPr>
          <a:xfrm>
            <a:off x="3875367" y="1681029"/>
            <a:ext cx="10961620" cy="8605971"/>
          </a:xfrm>
          <a:custGeom>
            <a:avLst/>
            <a:gdLst/>
            <a:ahLst/>
            <a:cxnLst/>
            <a:rect l="l" t="t" r="r" b="b"/>
            <a:pathLst>
              <a:path w="10961620" h="8605971">
                <a:moveTo>
                  <a:pt x="0" y="0"/>
                </a:moveTo>
                <a:lnTo>
                  <a:pt x="10961620" y="0"/>
                </a:lnTo>
                <a:lnTo>
                  <a:pt x="10961620" y="8605971"/>
                </a:lnTo>
                <a:lnTo>
                  <a:pt x="0" y="860597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9098280" y="459732"/>
            <a:ext cx="7795260" cy="619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320"/>
              </a:lnSpc>
            </a:pPr>
            <a:r>
              <a:rPr lang="en-US" sz="3600" b="1">
                <a:solidFill>
                  <a:srgbClr val="C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KPI complementarios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2029">
            <a:off x="1144251" y="1466717"/>
            <a:ext cx="16131844" cy="0"/>
          </a:xfrm>
          <a:prstGeom prst="line">
            <a:avLst/>
          </a:prstGeom>
          <a:ln w="9525" cap="rnd">
            <a:solidFill>
              <a:srgbClr val="C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950324" y="411300"/>
            <a:ext cx="4882244" cy="850325"/>
            <a:chOff x="0" y="0"/>
            <a:chExt cx="6509658" cy="113376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509639" cy="1133729"/>
            </a:xfrm>
            <a:custGeom>
              <a:avLst/>
              <a:gdLst/>
              <a:ahLst/>
              <a:cxnLst/>
              <a:rect l="l" t="t" r="r" b="b"/>
              <a:pathLst>
                <a:path w="6509639" h="1133729">
                  <a:moveTo>
                    <a:pt x="0" y="0"/>
                  </a:moveTo>
                  <a:lnTo>
                    <a:pt x="6509639" y="0"/>
                  </a:lnTo>
                  <a:lnTo>
                    <a:pt x="6509639" y="1133729"/>
                  </a:lnTo>
                  <a:lnTo>
                    <a:pt x="0" y="11337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b="-3"/>
              </a:stretch>
            </a:blipFill>
          </p:spPr>
        </p:sp>
      </p:grpSp>
      <p:sp>
        <p:nvSpPr>
          <p:cNvPr id="5" name="Freeform 5"/>
          <p:cNvSpPr/>
          <p:nvPr/>
        </p:nvSpPr>
        <p:spPr>
          <a:xfrm>
            <a:off x="4011278" y="1862004"/>
            <a:ext cx="10265444" cy="7134484"/>
          </a:xfrm>
          <a:custGeom>
            <a:avLst/>
            <a:gdLst/>
            <a:ahLst/>
            <a:cxnLst/>
            <a:rect l="l" t="t" r="r" b="b"/>
            <a:pathLst>
              <a:path w="10265444" h="7134484">
                <a:moveTo>
                  <a:pt x="0" y="0"/>
                </a:moveTo>
                <a:lnTo>
                  <a:pt x="10265444" y="0"/>
                </a:lnTo>
                <a:lnTo>
                  <a:pt x="10265444" y="7134484"/>
                </a:lnTo>
                <a:lnTo>
                  <a:pt x="0" y="71344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9098280" y="459732"/>
            <a:ext cx="7795260" cy="619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320"/>
              </a:lnSpc>
            </a:pPr>
            <a:r>
              <a:rPr lang="en-US" sz="3600" b="1">
                <a:solidFill>
                  <a:srgbClr val="C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Implementación Maquina Virtual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2029">
            <a:off x="1144251" y="1466717"/>
            <a:ext cx="16131844" cy="0"/>
          </a:xfrm>
          <a:prstGeom prst="line">
            <a:avLst/>
          </a:prstGeom>
          <a:ln w="9525" cap="rnd">
            <a:solidFill>
              <a:srgbClr val="C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950324" y="411300"/>
            <a:ext cx="4882244" cy="850325"/>
            <a:chOff x="0" y="0"/>
            <a:chExt cx="6509658" cy="113376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509639" cy="1133729"/>
            </a:xfrm>
            <a:custGeom>
              <a:avLst/>
              <a:gdLst/>
              <a:ahLst/>
              <a:cxnLst/>
              <a:rect l="l" t="t" r="r" b="b"/>
              <a:pathLst>
                <a:path w="6509639" h="1133729">
                  <a:moveTo>
                    <a:pt x="0" y="0"/>
                  </a:moveTo>
                  <a:lnTo>
                    <a:pt x="6509639" y="0"/>
                  </a:lnTo>
                  <a:lnTo>
                    <a:pt x="6509639" y="1133729"/>
                  </a:lnTo>
                  <a:lnTo>
                    <a:pt x="0" y="11337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b="-3"/>
              </a:stretch>
            </a:blipFill>
          </p:spPr>
        </p:sp>
      </p:grpSp>
      <p:sp>
        <p:nvSpPr>
          <p:cNvPr id="5" name="Freeform 5"/>
          <p:cNvSpPr/>
          <p:nvPr/>
        </p:nvSpPr>
        <p:spPr>
          <a:xfrm>
            <a:off x="2139335" y="1899216"/>
            <a:ext cx="13917890" cy="7359084"/>
          </a:xfrm>
          <a:custGeom>
            <a:avLst/>
            <a:gdLst/>
            <a:ahLst/>
            <a:cxnLst/>
            <a:rect l="l" t="t" r="r" b="b"/>
            <a:pathLst>
              <a:path w="13917890" h="7359084">
                <a:moveTo>
                  <a:pt x="0" y="0"/>
                </a:moveTo>
                <a:lnTo>
                  <a:pt x="13917890" y="0"/>
                </a:lnTo>
                <a:lnTo>
                  <a:pt x="13917890" y="7359084"/>
                </a:lnTo>
                <a:lnTo>
                  <a:pt x="0" y="73590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9098280" y="459732"/>
            <a:ext cx="7795260" cy="619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320"/>
              </a:lnSpc>
            </a:pPr>
            <a:r>
              <a:rPr lang="en-US" sz="3600" b="1">
                <a:solidFill>
                  <a:srgbClr val="C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Implementación Hortonworks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  <p:sp>
        <p:nvSpPr>
          <p:cNvPr id="4" name="TextBox 4"/>
          <p:cNvSpPr txBox="1"/>
          <p:nvPr/>
        </p:nvSpPr>
        <p:spPr>
          <a:xfrm>
            <a:off x="3046598" y="5749065"/>
            <a:ext cx="13069703" cy="2266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59"/>
              </a:lnSpc>
            </a:pPr>
            <a:r>
              <a:rPr lang="en-US" sz="4800" b="1">
                <a:solidFill>
                  <a:srgbClr val="C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Curso: </a:t>
            </a:r>
            <a:r>
              <a:rPr lang="en-US" sz="4800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Sistema de Inteligencia de Negocios</a:t>
            </a:r>
          </a:p>
          <a:p>
            <a:pPr algn="l">
              <a:lnSpc>
                <a:spcPts val="5759"/>
              </a:lnSpc>
            </a:pPr>
            <a:endParaRPr lang="en-US" sz="4800" b="1">
              <a:solidFill>
                <a:srgbClr val="000000"/>
              </a:solidFill>
              <a:latin typeface="Times New Roman Bold"/>
              <a:ea typeface="Times New Roman Bold"/>
              <a:cs typeface="Times New Roman Bold"/>
              <a:sym typeface="Times New Roman Bold"/>
            </a:endParaRPr>
          </a:p>
          <a:p>
            <a:pPr algn="l">
              <a:lnSpc>
                <a:spcPts val="5759"/>
              </a:lnSpc>
            </a:pPr>
            <a:r>
              <a:rPr lang="en-US" sz="4800" b="1">
                <a:solidFill>
                  <a:srgbClr val="C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Docente: </a:t>
            </a:r>
            <a:r>
              <a:rPr lang="en-US" sz="4800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Hilario Aradiel Castañeda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171699" y="2851787"/>
            <a:ext cx="13944602" cy="2333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40"/>
              </a:lnSpc>
            </a:pPr>
            <a:r>
              <a:rPr lang="en-US" sz="7200" b="1">
                <a:solidFill>
                  <a:srgbClr val="C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Facultad de Ingeniería Industrial y de Sistemas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3891329" y="549625"/>
            <a:ext cx="3594847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240"/>
              </a:lnSpc>
            </a:pPr>
            <a:r>
              <a:rPr lang="en-US" sz="2700" b="1">
                <a:solidFill>
                  <a:srgbClr val="C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25-II</a:t>
            </a:r>
          </a:p>
        </p:txBody>
      </p:sp>
      <p:grpSp>
        <p:nvGrpSpPr>
          <p:cNvPr id="7" name="Group 7"/>
          <p:cNvGrpSpPr/>
          <p:nvPr/>
        </p:nvGrpSpPr>
        <p:grpSpPr>
          <a:xfrm rot="5400000">
            <a:off x="2414533" y="6142265"/>
            <a:ext cx="741036" cy="340214"/>
            <a:chOff x="0" y="0"/>
            <a:chExt cx="988048" cy="45361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988060" cy="453644"/>
            </a:xfrm>
            <a:custGeom>
              <a:avLst/>
              <a:gdLst/>
              <a:ahLst/>
              <a:cxnLst/>
              <a:rect l="l" t="t" r="r" b="b"/>
              <a:pathLst>
                <a:path w="988060" h="453644">
                  <a:moveTo>
                    <a:pt x="0" y="453644"/>
                  </a:moveTo>
                  <a:lnTo>
                    <a:pt x="494030" y="0"/>
                  </a:lnTo>
                  <a:lnTo>
                    <a:pt x="988060" y="453644"/>
                  </a:lnTo>
                  <a:close/>
                </a:path>
              </a:pathLst>
            </a:custGeom>
            <a:solidFill>
              <a:srgbClr val="C00000"/>
            </a:solidFill>
          </p:spPr>
        </p:sp>
      </p:grpSp>
      <p:sp>
        <p:nvSpPr>
          <p:cNvPr id="9" name="TextBox 9"/>
          <p:cNvSpPr txBox="1"/>
          <p:nvPr/>
        </p:nvSpPr>
        <p:spPr>
          <a:xfrm>
            <a:off x="1681294" y="8440765"/>
            <a:ext cx="14435007" cy="103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6000" b="1">
                <a:solidFill>
                  <a:srgbClr val="C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25-II</a:t>
            </a:r>
          </a:p>
        </p:txBody>
      </p: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4610170" y="429404"/>
            <a:ext cx="8366760" cy="2387314"/>
            <a:chOff x="0" y="0"/>
            <a:chExt cx="11155680" cy="3183086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1155680" cy="3183128"/>
            </a:xfrm>
            <a:custGeom>
              <a:avLst/>
              <a:gdLst/>
              <a:ahLst/>
              <a:cxnLst/>
              <a:rect l="l" t="t" r="r" b="b"/>
              <a:pathLst>
                <a:path w="11155680" h="3183128">
                  <a:moveTo>
                    <a:pt x="0" y="0"/>
                  </a:moveTo>
                  <a:lnTo>
                    <a:pt x="11155680" y="0"/>
                  </a:lnTo>
                  <a:lnTo>
                    <a:pt x="11155680" y="3183128"/>
                  </a:lnTo>
                  <a:lnTo>
                    <a:pt x="0" y="31831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b="1"/>
              </a:stretch>
            </a:blipFill>
          </p:spPr>
        </p:sp>
      </p:grpSp>
      <p:grpSp>
        <p:nvGrpSpPr>
          <p:cNvPr id="12" name="Group 12"/>
          <p:cNvGrpSpPr/>
          <p:nvPr/>
        </p:nvGrpSpPr>
        <p:grpSpPr>
          <a:xfrm rot="5400000">
            <a:off x="2414535" y="7589601"/>
            <a:ext cx="741036" cy="340213"/>
            <a:chOff x="0" y="0"/>
            <a:chExt cx="988048" cy="45361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988060" cy="453644"/>
            </a:xfrm>
            <a:custGeom>
              <a:avLst/>
              <a:gdLst/>
              <a:ahLst/>
              <a:cxnLst/>
              <a:rect l="l" t="t" r="r" b="b"/>
              <a:pathLst>
                <a:path w="988060" h="453644">
                  <a:moveTo>
                    <a:pt x="0" y="453644"/>
                  </a:moveTo>
                  <a:lnTo>
                    <a:pt x="494030" y="0"/>
                  </a:lnTo>
                  <a:lnTo>
                    <a:pt x="988060" y="453644"/>
                  </a:lnTo>
                  <a:close/>
                </a:path>
              </a:pathLst>
            </a:custGeom>
            <a:solidFill>
              <a:srgbClr val="C00000"/>
            </a:solidFill>
          </p:spPr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2029">
            <a:off x="1144251" y="1466717"/>
            <a:ext cx="16131844" cy="0"/>
          </a:xfrm>
          <a:prstGeom prst="line">
            <a:avLst/>
          </a:prstGeom>
          <a:ln w="9525" cap="rnd">
            <a:solidFill>
              <a:srgbClr val="C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950324" y="411300"/>
            <a:ext cx="4882244" cy="850325"/>
            <a:chOff x="0" y="0"/>
            <a:chExt cx="6509658" cy="113376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509639" cy="1133729"/>
            </a:xfrm>
            <a:custGeom>
              <a:avLst/>
              <a:gdLst/>
              <a:ahLst/>
              <a:cxnLst/>
              <a:rect l="l" t="t" r="r" b="b"/>
              <a:pathLst>
                <a:path w="6509639" h="1133729">
                  <a:moveTo>
                    <a:pt x="0" y="0"/>
                  </a:moveTo>
                  <a:lnTo>
                    <a:pt x="6509639" y="0"/>
                  </a:lnTo>
                  <a:lnTo>
                    <a:pt x="6509639" y="1133729"/>
                  </a:lnTo>
                  <a:lnTo>
                    <a:pt x="0" y="11337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b="-3"/>
              </a:stretch>
            </a:blipFill>
          </p:spPr>
        </p:sp>
      </p:grpSp>
      <p:sp>
        <p:nvSpPr>
          <p:cNvPr id="5" name="Freeform 5"/>
          <p:cNvSpPr/>
          <p:nvPr/>
        </p:nvSpPr>
        <p:spPr>
          <a:xfrm>
            <a:off x="1531737" y="1862004"/>
            <a:ext cx="15133086" cy="7396296"/>
          </a:xfrm>
          <a:custGeom>
            <a:avLst/>
            <a:gdLst/>
            <a:ahLst/>
            <a:cxnLst/>
            <a:rect l="l" t="t" r="r" b="b"/>
            <a:pathLst>
              <a:path w="15133086" h="7396296">
                <a:moveTo>
                  <a:pt x="0" y="0"/>
                </a:moveTo>
                <a:lnTo>
                  <a:pt x="15133086" y="0"/>
                </a:lnTo>
                <a:lnTo>
                  <a:pt x="15133086" y="7396296"/>
                </a:lnTo>
                <a:lnTo>
                  <a:pt x="0" y="739629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9098280" y="459732"/>
            <a:ext cx="7795260" cy="619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320"/>
              </a:lnSpc>
            </a:pPr>
            <a:r>
              <a:rPr lang="en-US" sz="3600" b="1">
                <a:solidFill>
                  <a:srgbClr val="C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Implementación Ambari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2029">
            <a:off x="1144251" y="1466717"/>
            <a:ext cx="16131844" cy="0"/>
          </a:xfrm>
          <a:prstGeom prst="line">
            <a:avLst/>
          </a:prstGeom>
          <a:ln w="9525" cap="rnd">
            <a:solidFill>
              <a:srgbClr val="C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950324" y="411300"/>
            <a:ext cx="4882244" cy="850325"/>
            <a:chOff x="0" y="0"/>
            <a:chExt cx="6509658" cy="113376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509639" cy="1133729"/>
            </a:xfrm>
            <a:custGeom>
              <a:avLst/>
              <a:gdLst/>
              <a:ahLst/>
              <a:cxnLst/>
              <a:rect l="l" t="t" r="r" b="b"/>
              <a:pathLst>
                <a:path w="6509639" h="1133729">
                  <a:moveTo>
                    <a:pt x="0" y="0"/>
                  </a:moveTo>
                  <a:lnTo>
                    <a:pt x="6509639" y="0"/>
                  </a:lnTo>
                  <a:lnTo>
                    <a:pt x="6509639" y="1133729"/>
                  </a:lnTo>
                  <a:lnTo>
                    <a:pt x="0" y="11337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b="-3"/>
              </a:stretch>
            </a:blipFill>
          </p:spPr>
        </p:sp>
      </p:grpSp>
      <p:sp>
        <p:nvSpPr>
          <p:cNvPr id="5" name="Freeform 5"/>
          <p:cNvSpPr/>
          <p:nvPr/>
        </p:nvSpPr>
        <p:spPr>
          <a:xfrm>
            <a:off x="3681433" y="2226479"/>
            <a:ext cx="9086310" cy="5834041"/>
          </a:xfrm>
          <a:custGeom>
            <a:avLst/>
            <a:gdLst/>
            <a:ahLst/>
            <a:cxnLst/>
            <a:rect l="l" t="t" r="r" b="b"/>
            <a:pathLst>
              <a:path w="9086310" h="5834041">
                <a:moveTo>
                  <a:pt x="0" y="0"/>
                </a:moveTo>
                <a:lnTo>
                  <a:pt x="9086310" y="0"/>
                </a:lnTo>
                <a:lnTo>
                  <a:pt x="9086310" y="5834042"/>
                </a:lnTo>
                <a:lnTo>
                  <a:pt x="0" y="583404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24139" b="-24947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9098280" y="459732"/>
            <a:ext cx="7795260" cy="619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320"/>
              </a:lnSpc>
            </a:pPr>
            <a:r>
              <a:rPr lang="en-US" sz="3600" b="1">
                <a:solidFill>
                  <a:srgbClr val="C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Cambio de contraseña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2029">
            <a:off x="1144251" y="1466717"/>
            <a:ext cx="16131844" cy="0"/>
          </a:xfrm>
          <a:prstGeom prst="line">
            <a:avLst/>
          </a:prstGeom>
          <a:ln w="9525" cap="rnd">
            <a:solidFill>
              <a:srgbClr val="C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950324" y="411300"/>
            <a:ext cx="4882244" cy="850325"/>
            <a:chOff x="0" y="0"/>
            <a:chExt cx="6509658" cy="113376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509639" cy="1133729"/>
            </a:xfrm>
            <a:custGeom>
              <a:avLst/>
              <a:gdLst/>
              <a:ahLst/>
              <a:cxnLst/>
              <a:rect l="l" t="t" r="r" b="b"/>
              <a:pathLst>
                <a:path w="6509639" h="1133729">
                  <a:moveTo>
                    <a:pt x="0" y="0"/>
                  </a:moveTo>
                  <a:lnTo>
                    <a:pt x="6509639" y="0"/>
                  </a:lnTo>
                  <a:lnTo>
                    <a:pt x="6509639" y="1133729"/>
                  </a:lnTo>
                  <a:lnTo>
                    <a:pt x="0" y="11337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b="-3"/>
              </a:stretch>
            </a:blipFill>
          </p:spPr>
        </p:sp>
      </p:grpSp>
      <p:sp>
        <p:nvSpPr>
          <p:cNvPr id="5" name="Freeform 5"/>
          <p:cNvSpPr/>
          <p:nvPr/>
        </p:nvSpPr>
        <p:spPr>
          <a:xfrm>
            <a:off x="950324" y="2679734"/>
            <a:ext cx="7346642" cy="2329687"/>
          </a:xfrm>
          <a:custGeom>
            <a:avLst/>
            <a:gdLst/>
            <a:ahLst/>
            <a:cxnLst/>
            <a:rect l="l" t="t" r="r" b="b"/>
            <a:pathLst>
              <a:path w="7346642" h="2329687">
                <a:moveTo>
                  <a:pt x="0" y="0"/>
                </a:moveTo>
                <a:lnTo>
                  <a:pt x="7346642" y="0"/>
                </a:lnTo>
                <a:lnTo>
                  <a:pt x="7346642" y="2329688"/>
                </a:lnTo>
                <a:lnTo>
                  <a:pt x="0" y="23296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055596" y="2457443"/>
            <a:ext cx="6198484" cy="2373683"/>
          </a:xfrm>
          <a:custGeom>
            <a:avLst/>
            <a:gdLst/>
            <a:ahLst/>
            <a:cxnLst/>
            <a:rect l="l" t="t" r="r" b="b"/>
            <a:pathLst>
              <a:path w="6198484" h="2373683">
                <a:moveTo>
                  <a:pt x="0" y="0"/>
                </a:moveTo>
                <a:lnTo>
                  <a:pt x="6198485" y="0"/>
                </a:lnTo>
                <a:lnTo>
                  <a:pt x="6198485" y="2373683"/>
                </a:lnTo>
                <a:lnTo>
                  <a:pt x="0" y="237368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6819566" y="6031770"/>
            <a:ext cx="4557428" cy="4012632"/>
          </a:xfrm>
          <a:custGeom>
            <a:avLst/>
            <a:gdLst/>
            <a:ahLst/>
            <a:cxnLst/>
            <a:rect l="l" t="t" r="r" b="b"/>
            <a:pathLst>
              <a:path w="4557428" h="4012632">
                <a:moveTo>
                  <a:pt x="0" y="0"/>
                </a:moveTo>
                <a:lnTo>
                  <a:pt x="4557428" y="0"/>
                </a:lnTo>
                <a:lnTo>
                  <a:pt x="4557428" y="4012632"/>
                </a:lnTo>
                <a:lnTo>
                  <a:pt x="0" y="401263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9098280" y="459732"/>
            <a:ext cx="7795260" cy="619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320"/>
              </a:lnSpc>
            </a:pPr>
            <a:r>
              <a:rPr lang="en-US" sz="3600" b="1">
                <a:solidFill>
                  <a:srgbClr val="C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Comandos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625419" y="2025644"/>
            <a:ext cx="3580567" cy="4317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00"/>
              </a:lnSpc>
              <a:spcBef>
                <a:spcPct val="0"/>
              </a:spcBef>
            </a:pPr>
            <a:r>
              <a:rPr lang="en-US" sz="2500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Comando hdfs dfs -ls /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939583" y="1804854"/>
            <a:ext cx="4910495" cy="4317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00"/>
              </a:lnSpc>
              <a:spcBef>
                <a:spcPct val="0"/>
              </a:spcBef>
            </a:pPr>
            <a:r>
              <a:rPr lang="en-US" sz="2500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Comando spark-shell –version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033802" y="5399947"/>
            <a:ext cx="2128957" cy="4317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00"/>
              </a:lnSpc>
              <a:spcBef>
                <a:spcPct val="0"/>
              </a:spcBef>
            </a:pPr>
            <a:r>
              <a:rPr lang="en-US" sz="2500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Comando jps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68348" y="3155174"/>
            <a:ext cx="17551304" cy="6328837"/>
          </a:xfrm>
          <a:custGeom>
            <a:avLst/>
            <a:gdLst/>
            <a:ahLst/>
            <a:cxnLst/>
            <a:rect l="l" t="t" r="r" b="b"/>
            <a:pathLst>
              <a:path w="17551304" h="6328837">
                <a:moveTo>
                  <a:pt x="0" y="0"/>
                </a:moveTo>
                <a:lnTo>
                  <a:pt x="17551304" y="0"/>
                </a:lnTo>
                <a:lnTo>
                  <a:pt x="17551304" y="6328837"/>
                </a:lnTo>
                <a:lnTo>
                  <a:pt x="0" y="632883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46" t="-14374" b="-5189"/>
            </a:stretch>
          </a:blipFill>
        </p:spPr>
      </p:sp>
      <p:sp>
        <p:nvSpPr>
          <p:cNvPr id="3" name="AutoShape 3"/>
          <p:cNvSpPr/>
          <p:nvPr/>
        </p:nvSpPr>
        <p:spPr>
          <a:xfrm rot="2029">
            <a:off x="1144251" y="1466717"/>
            <a:ext cx="16131844" cy="0"/>
          </a:xfrm>
          <a:prstGeom prst="line">
            <a:avLst/>
          </a:prstGeom>
          <a:ln w="9525" cap="rnd">
            <a:solidFill>
              <a:srgbClr val="C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950324" y="411300"/>
            <a:ext cx="4882244" cy="850325"/>
            <a:chOff x="0" y="0"/>
            <a:chExt cx="6509658" cy="113376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509639" cy="1133729"/>
            </a:xfrm>
            <a:custGeom>
              <a:avLst/>
              <a:gdLst/>
              <a:ahLst/>
              <a:cxnLst/>
              <a:rect l="l" t="t" r="r" b="b"/>
              <a:pathLst>
                <a:path w="6509639" h="1133729">
                  <a:moveTo>
                    <a:pt x="0" y="0"/>
                  </a:moveTo>
                  <a:lnTo>
                    <a:pt x="6509639" y="0"/>
                  </a:lnTo>
                  <a:lnTo>
                    <a:pt x="6509639" y="1133729"/>
                  </a:lnTo>
                  <a:lnTo>
                    <a:pt x="0" y="11337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b="-3"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>
            <a:off x="-1197767" y="1862004"/>
            <a:ext cx="19998241" cy="912170"/>
            <a:chOff x="0" y="0"/>
            <a:chExt cx="5267027" cy="24024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267027" cy="240242"/>
            </a:xfrm>
            <a:custGeom>
              <a:avLst/>
              <a:gdLst/>
              <a:ahLst/>
              <a:cxnLst/>
              <a:rect l="l" t="t" r="r" b="b"/>
              <a:pathLst>
                <a:path w="5267027" h="240242">
                  <a:moveTo>
                    <a:pt x="0" y="0"/>
                  </a:moveTo>
                  <a:lnTo>
                    <a:pt x="5267027" y="0"/>
                  </a:lnTo>
                  <a:lnTo>
                    <a:pt x="5267027" y="240242"/>
                  </a:lnTo>
                  <a:lnTo>
                    <a:pt x="0" y="240242"/>
                  </a:lnTo>
                  <a:close/>
                </a:path>
              </a:pathLst>
            </a:custGeom>
            <a:solidFill>
              <a:srgbClr val="21396D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5267027" cy="2973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4"/>
                </a:lnSpc>
              </a:pPr>
              <a:r>
                <a:rPr lang="en-US" sz="2603" b="1" spc="-52">
                  <a:solidFill>
                    <a:srgbClr val="FFFFFF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Arquitectura Data Mart</a:t>
              </a: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9098280" y="459732"/>
            <a:ext cx="7795260" cy="619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320"/>
              </a:lnSpc>
            </a:pPr>
            <a:r>
              <a:rPr lang="en-US" sz="3600" b="1">
                <a:solidFill>
                  <a:srgbClr val="C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Diagrama de Arquitectura Inicial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2029">
            <a:off x="1144251" y="1466717"/>
            <a:ext cx="16131844" cy="0"/>
          </a:xfrm>
          <a:prstGeom prst="line">
            <a:avLst/>
          </a:prstGeom>
          <a:ln w="9525" cap="rnd">
            <a:solidFill>
              <a:srgbClr val="C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950324" y="411300"/>
            <a:ext cx="4882244" cy="850325"/>
            <a:chOff x="0" y="0"/>
            <a:chExt cx="6509658" cy="113376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509639" cy="1133729"/>
            </a:xfrm>
            <a:custGeom>
              <a:avLst/>
              <a:gdLst/>
              <a:ahLst/>
              <a:cxnLst/>
              <a:rect l="l" t="t" r="r" b="b"/>
              <a:pathLst>
                <a:path w="6509639" h="1133729">
                  <a:moveTo>
                    <a:pt x="0" y="0"/>
                  </a:moveTo>
                  <a:lnTo>
                    <a:pt x="6509639" y="0"/>
                  </a:lnTo>
                  <a:lnTo>
                    <a:pt x="6509639" y="1133729"/>
                  </a:lnTo>
                  <a:lnTo>
                    <a:pt x="0" y="11337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b="-3"/>
              </a:stretch>
            </a:blipFill>
          </p:spPr>
        </p:sp>
      </p:grpSp>
      <p:sp>
        <p:nvSpPr>
          <p:cNvPr id="5" name="Freeform 5"/>
          <p:cNvSpPr/>
          <p:nvPr/>
        </p:nvSpPr>
        <p:spPr>
          <a:xfrm>
            <a:off x="1144252" y="2657468"/>
            <a:ext cx="7383421" cy="2667261"/>
          </a:xfrm>
          <a:custGeom>
            <a:avLst/>
            <a:gdLst/>
            <a:ahLst/>
            <a:cxnLst/>
            <a:rect l="l" t="t" r="r" b="b"/>
            <a:pathLst>
              <a:path w="7383421" h="2667261">
                <a:moveTo>
                  <a:pt x="0" y="0"/>
                </a:moveTo>
                <a:lnTo>
                  <a:pt x="7383421" y="0"/>
                </a:lnTo>
                <a:lnTo>
                  <a:pt x="7383421" y="2667260"/>
                </a:lnTo>
                <a:lnTo>
                  <a:pt x="0" y="26672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9447918" y="2457443"/>
            <a:ext cx="7893826" cy="2999654"/>
          </a:xfrm>
          <a:custGeom>
            <a:avLst/>
            <a:gdLst/>
            <a:ahLst/>
            <a:cxnLst/>
            <a:rect l="l" t="t" r="r" b="b"/>
            <a:pathLst>
              <a:path w="7893826" h="2999654">
                <a:moveTo>
                  <a:pt x="0" y="0"/>
                </a:moveTo>
                <a:lnTo>
                  <a:pt x="7893826" y="0"/>
                </a:lnTo>
                <a:lnTo>
                  <a:pt x="7893826" y="2999654"/>
                </a:lnTo>
                <a:lnTo>
                  <a:pt x="0" y="299965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5610708" y="6250845"/>
            <a:ext cx="7066584" cy="3789455"/>
          </a:xfrm>
          <a:custGeom>
            <a:avLst/>
            <a:gdLst/>
            <a:ahLst/>
            <a:cxnLst/>
            <a:rect l="l" t="t" r="r" b="b"/>
            <a:pathLst>
              <a:path w="7066584" h="3789455">
                <a:moveTo>
                  <a:pt x="0" y="0"/>
                </a:moveTo>
                <a:lnTo>
                  <a:pt x="7066584" y="0"/>
                </a:lnTo>
                <a:lnTo>
                  <a:pt x="7066584" y="3789456"/>
                </a:lnTo>
                <a:lnTo>
                  <a:pt x="0" y="378945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9098280" y="459732"/>
            <a:ext cx="7795260" cy="619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320"/>
              </a:lnSpc>
            </a:pPr>
            <a:r>
              <a:rPr lang="en-US" sz="3600" b="1">
                <a:solidFill>
                  <a:srgbClr val="C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Evidencia Técnica Detallada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340628" y="2025644"/>
            <a:ext cx="2150150" cy="4317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  <a:spcBef>
                <a:spcPct val="0"/>
              </a:spcBef>
            </a:pPr>
            <a:r>
              <a:rPr lang="en-US" sz="2500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Servicio HDFS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379287" y="1804854"/>
            <a:ext cx="2031087" cy="4317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  <a:spcBef>
                <a:spcPct val="0"/>
              </a:spcBef>
            </a:pPr>
            <a:r>
              <a:rPr lang="en-US" sz="2500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Servicio Hive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766304" y="5619022"/>
            <a:ext cx="2231708" cy="4317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  <a:spcBef>
                <a:spcPct val="0"/>
              </a:spcBef>
            </a:pPr>
            <a:r>
              <a:rPr lang="en-US" sz="2500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Servicio Spark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2" cy="10301778"/>
            <a:chOff x="0" y="0"/>
            <a:chExt cx="24384002" cy="1373570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35686"/>
            </a:xfrm>
            <a:custGeom>
              <a:avLst/>
              <a:gdLst/>
              <a:ahLst/>
              <a:cxnLst/>
              <a:rect l="l" t="t" r="r" b="b"/>
              <a:pathLst>
                <a:path w="24384000" h="13735686">
                  <a:moveTo>
                    <a:pt x="0" y="0"/>
                  </a:moveTo>
                  <a:lnTo>
                    <a:pt x="24384000" y="0"/>
                  </a:lnTo>
                  <a:lnTo>
                    <a:pt x="24384000" y="13735686"/>
                  </a:lnTo>
                  <a:lnTo>
                    <a:pt x="0" y="13735686"/>
                  </a:lnTo>
                  <a:close/>
                </a:path>
              </a:pathLst>
            </a:custGeom>
            <a:gradFill rotWithShape="1">
              <a:gsLst>
                <a:gs pos="0">
                  <a:srgbClr val="ECE0C1">
                    <a:alpha val="100000"/>
                  </a:srgbClr>
                </a:gs>
                <a:gs pos="50000">
                  <a:srgbClr val="F3EAD9">
                    <a:alpha val="100000"/>
                  </a:srgbClr>
                </a:gs>
                <a:gs pos="100000">
                  <a:srgbClr val="FFF2CC">
                    <a:alpha val="100000"/>
                  </a:srgbClr>
                </a:gs>
              </a:gsLst>
              <a:lin ang="10800000"/>
            </a:gradFill>
          </p:spPr>
        </p:sp>
      </p:grpSp>
      <p:sp>
        <p:nvSpPr>
          <p:cNvPr id="4" name="TextBox 4"/>
          <p:cNvSpPr txBox="1"/>
          <p:nvPr/>
        </p:nvSpPr>
        <p:spPr>
          <a:xfrm>
            <a:off x="3497802" y="5553513"/>
            <a:ext cx="11609291" cy="16130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800"/>
              </a:lnSpc>
            </a:pPr>
            <a:r>
              <a:rPr lang="en-US" sz="9000" b="1" i="1">
                <a:solidFill>
                  <a:srgbClr val="C00000"/>
                </a:solidFill>
                <a:latin typeface="Times New Roman Bold Italics"/>
                <a:ea typeface="Times New Roman Bold Italics"/>
                <a:cs typeface="Times New Roman Bold Italics"/>
                <a:sym typeface="Times New Roman Bold Italics"/>
              </a:rPr>
              <a:t>¡MUCHAS GRACIAS!</a:t>
            </a:r>
          </a:p>
        </p:txBody>
      </p: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4942910" y="2946242"/>
            <a:ext cx="8366760" cy="2387314"/>
            <a:chOff x="0" y="0"/>
            <a:chExt cx="11155680" cy="318308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1155680" cy="3183128"/>
            </a:xfrm>
            <a:custGeom>
              <a:avLst/>
              <a:gdLst/>
              <a:ahLst/>
              <a:cxnLst/>
              <a:rect l="l" t="t" r="r" b="b"/>
              <a:pathLst>
                <a:path w="11155680" h="3183128">
                  <a:moveTo>
                    <a:pt x="0" y="0"/>
                  </a:moveTo>
                  <a:lnTo>
                    <a:pt x="11155680" y="0"/>
                  </a:lnTo>
                  <a:lnTo>
                    <a:pt x="11155680" y="3183128"/>
                  </a:lnTo>
                  <a:lnTo>
                    <a:pt x="0" y="31831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b="1"/>
              </a:stretch>
            </a:blipFill>
          </p:spPr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" y="0"/>
            <a:ext cx="3803073" cy="10301778"/>
          </a:xfrm>
          <a:custGeom>
            <a:avLst/>
            <a:gdLst/>
            <a:ahLst/>
            <a:cxnLst/>
            <a:rect l="l" t="t" r="r" b="b"/>
            <a:pathLst>
              <a:path w="3803073" h="10301778">
                <a:moveTo>
                  <a:pt x="0" y="0"/>
                </a:moveTo>
                <a:lnTo>
                  <a:pt x="3803073" y="0"/>
                </a:lnTo>
                <a:lnTo>
                  <a:pt x="3803073" y="10301778"/>
                </a:lnTo>
                <a:lnTo>
                  <a:pt x="0" y="103017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4742901" y="3367080"/>
            <a:ext cx="11647719" cy="1238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640"/>
              </a:lnSpc>
            </a:pPr>
            <a:r>
              <a:rPr lang="en-US" sz="7200" b="1">
                <a:solidFill>
                  <a:srgbClr val="C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Luz del Sur - PC1</a:t>
            </a:r>
          </a:p>
        </p:txBody>
      </p:sp>
      <p:grpSp>
        <p:nvGrpSpPr>
          <p:cNvPr id="4" name="Group 4"/>
          <p:cNvGrpSpPr/>
          <p:nvPr/>
        </p:nvGrpSpPr>
        <p:grpSpPr>
          <a:xfrm rot="5400000">
            <a:off x="3500372" y="3868864"/>
            <a:ext cx="1098175" cy="492773"/>
            <a:chOff x="0" y="0"/>
            <a:chExt cx="1464234" cy="65703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464310" cy="656971"/>
            </a:xfrm>
            <a:custGeom>
              <a:avLst/>
              <a:gdLst/>
              <a:ahLst/>
              <a:cxnLst/>
              <a:rect l="l" t="t" r="r" b="b"/>
              <a:pathLst>
                <a:path w="1464310" h="656971">
                  <a:moveTo>
                    <a:pt x="0" y="656971"/>
                  </a:moveTo>
                  <a:lnTo>
                    <a:pt x="732155" y="0"/>
                  </a:lnTo>
                  <a:lnTo>
                    <a:pt x="1464310" y="656971"/>
                  </a:lnTo>
                  <a:close/>
                </a:path>
              </a:pathLst>
            </a:custGeom>
            <a:solidFill>
              <a:srgbClr val="EEE3C8"/>
            </a:solid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0" y="0"/>
            <a:ext cx="3803071" cy="10287000"/>
            <a:chOff x="0" y="0"/>
            <a:chExt cx="5070762" cy="13716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070729" cy="13716000"/>
            </a:xfrm>
            <a:custGeom>
              <a:avLst/>
              <a:gdLst/>
              <a:ahLst/>
              <a:cxnLst/>
              <a:rect l="l" t="t" r="r" b="b"/>
              <a:pathLst>
                <a:path w="5070729" h="13716000">
                  <a:moveTo>
                    <a:pt x="0" y="0"/>
                  </a:moveTo>
                  <a:lnTo>
                    <a:pt x="5070729" y="0"/>
                  </a:lnTo>
                  <a:lnTo>
                    <a:pt x="5070729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190438" r="-190439"/>
              </a:stretch>
            </a:blipFill>
          </p:spPr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2029">
            <a:off x="1144251" y="1466717"/>
            <a:ext cx="16131844" cy="0"/>
          </a:xfrm>
          <a:prstGeom prst="line">
            <a:avLst/>
          </a:prstGeom>
          <a:ln w="9525" cap="rnd">
            <a:solidFill>
              <a:srgbClr val="C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950324" y="411300"/>
            <a:ext cx="4882244" cy="850325"/>
            <a:chOff x="0" y="0"/>
            <a:chExt cx="6509658" cy="113376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509639" cy="1133729"/>
            </a:xfrm>
            <a:custGeom>
              <a:avLst/>
              <a:gdLst/>
              <a:ahLst/>
              <a:cxnLst/>
              <a:rect l="l" t="t" r="r" b="b"/>
              <a:pathLst>
                <a:path w="6509639" h="1133729">
                  <a:moveTo>
                    <a:pt x="0" y="0"/>
                  </a:moveTo>
                  <a:lnTo>
                    <a:pt x="6509639" y="0"/>
                  </a:lnTo>
                  <a:lnTo>
                    <a:pt x="6509639" y="1133729"/>
                  </a:lnTo>
                  <a:lnTo>
                    <a:pt x="0" y="11337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b="-3"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10744200" y="1476241"/>
            <a:ext cx="7543800" cy="10287000"/>
            <a:chOff x="0" y="0"/>
            <a:chExt cx="1986844" cy="270933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986844" cy="2709333"/>
            </a:xfrm>
            <a:custGeom>
              <a:avLst/>
              <a:gdLst/>
              <a:ahLst/>
              <a:cxnLst/>
              <a:rect l="l" t="t" r="r" b="b"/>
              <a:pathLst>
                <a:path w="1986844" h="2709333">
                  <a:moveTo>
                    <a:pt x="0" y="0"/>
                  </a:moveTo>
                  <a:lnTo>
                    <a:pt x="1986844" y="0"/>
                  </a:lnTo>
                  <a:lnTo>
                    <a:pt x="1986844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18910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986844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03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457860" y="2504942"/>
            <a:ext cx="6461735" cy="6461735"/>
          </a:xfrm>
          <a:custGeom>
            <a:avLst/>
            <a:gdLst/>
            <a:ahLst/>
            <a:cxnLst/>
            <a:rect l="l" t="t" r="r" b="b"/>
            <a:pathLst>
              <a:path w="6461735" h="6461735">
                <a:moveTo>
                  <a:pt x="0" y="0"/>
                </a:moveTo>
                <a:lnTo>
                  <a:pt x="6461735" y="0"/>
                </a:lnTo>
                <a:lnTo>
                  <a:pt x="6461735" y="6461734"/>
                </a:lnTo>
                <a:lnTo>
                  <a:pt x="0" y="64617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9098280" y="459732"/>
            <a:ext cx="7795260" cy="619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320"/>
              </a:lnSpc>
            </a:pPr>
            <a:r>
              <a:rPr lang="en-US" sz="3600" b="1">
                <a:solidFill>
                  <a:srgbClr val="C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Introducción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305999" y="4463800"/>
            <a:ext cx="6900859" cy="4794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86"/>
              </a:lnSpc>
              <a:spcBef>
                <a:spcPct val="0"/>
              </a:spcBef>
            </a:pPr>
            <a:r>
              <a:rPr lang="en-US" sz="249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Luz del Sur es una empresa líder en distribución de energía eléctrica en el Perú, comprometida con la innovación y la satisfacción de sus clientes. Esta práctica analiza problemas de facturación, consumo y comunicación, definiendo indicadores clave que fortalecen la gestión comercial y resaltan la importancia de la inteligencia de negocios en la toma de decisiones.</a:t>
            </a:r>
          </a:p>
          <a:p>
            <a:pPr algn="l">
              <a:lnSpc>
                <a:spcPts val="3486"/>
              </a:lnSpc>
              <a:spcBef>
                <a:spcPct val="0"/>
              </a:spcBef>
            </a:pPr>
            <a:endParaRPr lang="en-US" sz="249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1224856" y="2390642"/>
            <a:ext cx="7063144" cy="11683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309"/>
              </a:lnSpc>
              <a:spcBef>
                <a:spcPct val="0"/>
              </a:spcBef>
            </a:pPr>
            <a:r>
              <a:rPr lang="en-US" sz="6924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INTRODUCCIÓN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2029">
            <a:off x="1144251" y="1466717"/>
            <a:ext cx="16131844" cy="0"/>
          </a:xfrm>
          <a:prstGeom prst="line">
            <a:avLst/>
          </a:prstGeom>
          <a:ln w="9525" cap="rnd">
            <a:solidFill>
              <a:srgbClr val="C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950324" y="411300"/>
            <a:ext cx="4882244" cy="850325"/>
            <a:chOff x="0" y="0"/>
            <a:chExt cx="6509658" cy="113376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509639" cy="1133729"/>
            </a:xfrm>
            <a:custGeom>
              <a:avLst/>
              <a:gdLst/>
              <a:ahLst/>
              <a:cxnLst/>
              <a:rect l="l" t="t" r="r" b="b"/>
              <a:pathLst>
                <a:path w="6509639" h="1133729">
                  <a:moveTo>
                    <a:pt x="0" y="0"/>
                  </a:moveTo>
                  <a:lnTo>
                    <a:pt x="6509639" y="0"/>
                  </a:lnTo>
                  <a:lnTo>
                    <a:pt x="6509639" y="1133729"/>
                  </a:lnTo>
                  <a:lnTo>
                    <a:pt x="0" y="11337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b="-3"/>
              </a:stretch>
            </a:blipFill>
          </p:spPr>
        </p:sp>
      </p:grpSp>
      <p:sp>
        <p:nvSpPr>
          <p:cNvPr id="5" name="Freeform 5"/>
          <p:cNvSpPr/>
          <p:nvPr/>
        </p:nvSpPr>
        <p:spPr>
          <a:xfrm>
            <a:off x="124778" y="1681029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1738355" y="-1578597"/>
            <a:ext cx="3726266" cy="3385337"/>
          </a:xfrm>
          <a:custGeom>
            <a:avLst/>
            <a:gdLst/>
            <a:ahLst/>
            <a:cxnLst/>
            <a:rect l="l" t="t" r="r" b="b"/>
            <a:pathLst>
              <a:path w="3726266" h="3385337">
                <a:moveTo>
                  <a:pt x="0" y="0"/>
                </a:moveTo>
                <a:lnTo>
                  <a:pt x="3726266" y="0"/>
                </a:lnTo>
                <a:lnTo>
                  <a:pt x="3726266" y="3385337"/>
                </a:lnTo>
                <a:lnTo>
                  <a:pt x="0" y="338533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8928306" y="4391317"/>
            <a:ext cx="4044172" cy="5865314"/>
          </a:xfrm>
          <a:custGeom>
            <a:avLst/>
            <a:gdLst/>
            <a:ahLst/>
            <a:cxnLst/>
            <a:rect l="l" t="t" r="r" b="b"/>
            <a:pathLst>
              <a:path w="4044172" h="5865314">
                <a:moveTo>
                  <a:pt x="0" y="0"/>
                </a:moveTo>
                <a:lnTo>
                  <a:pt x="4044172" y="0"/>
                </a:lnTo>
                <a:lnTo>
                  <a:pt x="4044172" y="5865314"/>
                </a:lnTo>
                <a:lnTo>
                  <a:pt x="0" y="586531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78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0" y="2150440"/>
            <a:ext cx="6509248" cy="8136560"/>
          </a:xfrm>
          <a:custGeom>
            <a:avLst/>
            <a:gdLst/>
            <a:ahLst/>
            <a:cxnLst/>
            <a:rect l="l" t="t" r="r" b="b"/>
            <a:pathLst>
              <a:path w="6509248" h="8136560">
                <a:moveTo>
                  <a:pt x="0" y="0"/>
                </a:moveTo>
                <a:lnTo>
                  <a:pt x="6509248" y="0"/>
                </a:lnTo>
                <a:lnTo>
                  <a:pt x="6509248" y="8136560"/>
                </a:lnTo>
                <a:lnTo>
                  <a:pt x="0" y="813656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82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4185" r="-4185"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4986255" y="4435618"/>
            <a:ext cx="2116731" cy="5873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99"/>
              </a:lnSpc>
            </a:pPr>
            <a:r>
              <a:rPr lang="en-US" sz="3499" b="1" spc="20">
                <a:solidFill>
                  <a:srgbClr val="FEFEFE"/>
                </a:solidFill>
                <a:latin typeface="Garet Bold"/>
                <a:ea typeface="Garet Bold"/>
                <a:cs typeface="Garet Bold"/>
                <a:sym typeface="Garet Bold"/>
              </a:rPr>
              <a:t>VISIÓN</a:t>
            </a:r>
          </a:p>
        </p:txBody>
      </p:sp>
      <p:sp>
        <p:nvSpPr>
          <p:cNvPr id="10" name="Freeform 10"/>
          <p:cNvSpPr/>
          <p:nvPr/>
        </p:nvSpPr>
        <p:spPr>
          <a:xfrm>
            <a:off x="13759975" y="4391317"/>
            <a:ext cx="4044172" cy="5865314"/>
          </a:xfrm>
          <a:custGeom>
            <a:avLst/>
            <a:gdLst/>
            <a:ahLst/>
            <a:cxnLst/>
            <a:rect l="l" t="t" r="r" b="b"/>
            <a:pathLst>
              <a:path w="4044172" h="5865314">
                <a:moveTo>
                  <a:pt x="0" y="0"/>
                </a:moveTo>
                <a:lnTo>
                  <a:pt x="4044172" y="0"/>
                </a:lnTo>
                <a:lnTo>
                  <a:pt x="4044172" y="5865314"/>
                </a:lnTo>
                <a:lnTo>
                  <a:pt x="0" y="586531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77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4339227" y="2460968"/>
            <a:ext cx="1930349" cy="1930349"/>
          </a:xfrm>
          <a:custGeom>
            <a:avLst/>
            <a:gdLst/>
            <a:ahLst/>
            <a:cxnLst/>
            <a:rect l="l" t="t" r="r" b="b"/>
            <a:pathLst>
              <a:path w="1930349" h="1930349">
                <a:moveTo>
                  <a:pt x="0" y="0"/>
                </a:moveTo>
                <a:lnTo>
                  <a:pt x="1930349" y="0"/>
                </a:lnTo>
                <a:lnTo>
                  <a:pt x="1930349" y="1930349"/>
                </a:lnTo>
                <a:lnTo>
                  <a:pt x="0" y="193034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9098280" y="459732"/>
            <a:ext cx="7795260" cy="619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320"/>
              </a:lnSpc>
            </a:pPr>
            <a:r>
              <a:rPr lang="en-US" sz="3600" b="1">
                <a:solidFill>
                  <a:srgbClr val="C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De la empresa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246297" y="4622298"/>
            <a:ext cx="2116731" cy="5873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99"/>
              </a:lnSpc>
            </a:pPr>
            <a:r>
              <a:rPr lang="en-US" sz="3499" b="1" spc="20">
                <a:solidFill>
                  <a:srgbClr val="FEFEFE"/>
                </a:solidFill>
                <a:latin typeface="Garet Bold"/>
                <a:ea typeface="Garet Bold"/>
                <a:cs typeface="Garet Bold"/>
                <a:sym typeface="Garet Bold"/>
              </a:rPr>
              <a:t>MISIÓN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144000" y="5632034"/>
            <a:ext cx="3703700" cy="50445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85"/>
              </a:lnSpc>
            </a:pPr>
            <a:r>
              <a:rPr lang="en-US" sz="2867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Llevar energía buscando mejorar la calidad de vida de las personas, garantizando operaciones seguras y responsables con el medio ambiente.</a:t>
            </a:r>
          </a:p>
          <a:p>
            <a:pPr algn="ctr">
              <a:lnSpc>
                <a:spcPts val="4124"/>
              </a:lnSpc>
            </a:pPr>
            <a:endParaRPr lang="en-US" sz="2867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algn="ctr">
              <a:lnSpc>
                <a:spcPts val="4124"/>
              </a:lnSpc>
            </a:pPr>
            <a:endParaRPr lang="en-US" sz="2867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488496" y="2788653"/>
            <a:ext cx="4815906" cy="18907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07"/>
              </a:lnSpc>
            </a:pPr>
            <a:r>
              <a:rPr lang="en-US" sz="5434" b="1" spc="32">
                <a:solidFill>
                  <a:srgbClr val="FEFEFE"/>
                </a:solidFill>
                <a:latin typeface="Garet Bold"/>
                <a:ea typeface="Garet Bold"/>
                <a:cs typeface="Garet Bold"/>
                <a:sym typeface="Garet Bold"/>
              </a:rPr>
              <a:t>Sobre </a:t>
            </a:r>
          </a:p>
          <a:p>
            <a:pPr algn="l">
              <a:lnSpc>
                <a:spcPts val="7607"/>
              </a:lnSpc>
            </a:pPr>
            <a:r>
              <a:rPr lang="en-US" sz="5434" b="1" spc="32">
                <a:solidFill>
                  <a:srgbClr val="FEFEFE"/>
                </a:solidFill>
                <a:latin typeface="Garet Bold"/>
                <a:ea typeface="Garet Bold"/>
                <a:cs typeface="Garet Bold"/>
                <a:sym typeface="Garet Bold"/>
              </a:rPr>
              <a:t>Luz del Sur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68206" y="4906461"/>
            <a:ext cx="5972835" cy="5137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954"/>
              </a:lnSpc>
              <a:spcBef>
                <a:spcPct val="0"/>
              </a:spcBef>
            </a:pPr>
            <a:r>
              <a:rPr lang="en-US" sz="2110">
                <a:solidFill>
                  <a:srgbClr val="FEFEFE"/>
                </a:solidFill>
                <a:latin typeface="Open Sans"/>
                <a:ea typeface="Open Sans"/>
                <a:cs typeface="Open Sans"/>
                <a:sym typeface="Open Sans"/>
              </a:rPr>
              <a:t>Luz del Sur es una empresa de generación y distribución de energía eléctrica en Perú, operando en Lima Metropolitana, Cañete y Huarochirí, y atendiendo a más de 1.3 millones de clientes. Fundada en 1994 (anteriormente Edelsur), la compañía genera energía a través de fuentes como la hidroeléctrica y renovables, la distribuye a través de una extensa red de más de 25,000 km y ofrece servicios en línea para sus clientes. Actualmente, la empresa es controlada por la empresa china </a:t>
            </a:r>
            <a:r>
              <a:rPr lang="en-US" sz="2110" u="sng">
                <a:solidFill>
                  <a:srgbClr val="FEFEFE"/>
                </a:solidFill>
                <a:latin typeface="Open Sans"/>
                <a:ea typeface="Open Sans"/>
                <a:cs typeface="Open Sans"/>
                <a:sym typeface="Open Sans"/>
                <a:hlinkClick r:id="rId11" tooltip="https://www.google.com/search?q=China+Three+Gorges+%28CTG%29&amp;oq=dame+informacion+general+de+luz+del+sur&amp;gs_lcrp=EgZjaHJvbWUyBggAEEUYOdIBCDQ2NzRqMGo3qAIAsAIA&amp;sourceid=chrome&amp;ie=UTF-8&amp;mstk=AUtExfB74Gkrt78y6kc8fNgGwmMR6WkDVswwQ_aYE77cbNEY3Zk3F6rxpzfBNe2inIDcoR7-GjEl0-ZhCWPrjclDK-cN_MtXwHFt3ZTo6zzncfSeoAy-sxlq0zizqlambLFABor4LKcLx2VwWrkOvBloYyDkGRprsyctN0_mFdlyMT8hfu8Y5iIQTrVtVA7ml0W2EG4ZWJw2-riatxTqSPLzTodZp4mfCxiSsQa9BJnceMKO6xMTudqIyFEXv4_wqaX9upsWWB1ivcBXRtD5I0q9_P7T&amp;csui=3&amp;ved=2ahUKEwjqxcqZ5OuPAxUXSDABHVfTAIwQgK4QegQIARAB"/>
              </a:rPr>
              <a:t>China Three Gorges (CTG)</a:t>
            </a:r>
            <a:r>
              <a:rPr lang="en-US" sz="2110">
                <a:solidFill>
                  <a:srgbClr val="FEFEFE"/>
                </a:solidFill>
                <a:latin typeface="Open Sans"/>
                <a:ea typeface="Open Sans"/>
                <a:cs typeface="Open Sans"/>
                <a:sym typeface="Open Sans"/>
              </a:rPr>
              <a:t>, la cual adquirió la compañía en 2020. </a:t>
            </a:r>
          </a:p>
          <a:p>
            <a:pPr algn="just">
              <a:lnSpc>
                <a:spcPts val="2954"/>
              </a:lnSpc>
              <a:spcBef>
                <a:spcPct val="0"/>
              </a:spcBef>
            </a:pPr>
            <a:endParaRPr lang="en-US" sz="2110">
              <a:solidFill>
                <a:srgbClr val="FEFEFE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4157163" y="5632034"/>
            <a:ext cx="3646984" cy="74650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846"/>
              </a:lnSpc>
              <a:spcBef>
                <a:spcPct val="0"/>
              </a:spcBef>
            </a:pPr>
            <a:r>
              <a:rPr lang="en-US" sz="2767" u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Promover un futuro más limpio con energías sostenibles e innovación a través de una gestión eficiente para las próximas generaciones.</a:t>
            </a:r>
          </a:p>
          <a:p>
            <a:pPr marL="0" lvl="0" indent="0" algn="ctr">
              <a:lnSpc>
                <a:spcPts val="4124"/>
              </a:lnSpc>
              <a:spcBef>
                <a:spcPct val="0"/>
              </a:spcBef>
            </a:pPr>
            <a:endParaRPr lang="en-US" sz="2767" u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ctr">
              <a:lnSpc>
                <a:spcPts val="4124"/>
              </a:lnSpc>
              <a:spcBef>
                <a:spcPct val="0"/>
              </a:spcBef>
            </a:pPr>
            <a:endParaRPr lang="en-US" sz="2767" u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ctr">
              <a:lnSpc>
                <a:spcPts val="4124"/>
              </a:lnSpc>
              <a:spcBef>
                <a:spcPct val="0"/>
              </a:spcBef>
            </a:pPr>
            <a:endParaRPr lang="en-US" sz="2767" u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ctr">
              <a:lnSpc>
                <a:spcPts val="4124"/>
              </a:lnSpc>
              <a:spcBef>
                <a:spcPct val="0"/>
              </a:spcBef>
            </a:pPr>
            <a:endParaRPr lang="en-US" sz="2767" u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ctr">
              <a:lnSpc>
                <a:spcPts val="4124"/>
              </a:lnSpc>
              <a:spcBef>
                <a:spcPct val="0"/>
              </a:spcBef>
            </a:pPr>
            <a:endParaRPr lang="en-US" sz="2767" u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ctr">
              <a:lnSpc>
                <a:spcPts val="4124"/>
              </a:lnSpc>
              <a:spcBef>
                <a:spcPct val="0"/>
              </a:spcBef>
            </a:pPr>
            <a:endParaRPr lang="en-US" sz="2767" u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ctr">
              <a:lnSpc>
                <a:spcPts val="4124"/>
              </a:lnSpc>
              <a:spcBef>
                <a:spcPct val="0"/>
              </a:spcBef>
            </a:pPr>
            <a:endParaRPr lang="en-US" sz="2767" u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5142569" y="4644521"/>
            <a:ext cx="2116731" cy="5873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99"/>
              </a:lnSpc>
            </a:pPr>
            <a:r>
              <a:rPr lang="en-US" sz="3499" b="1" spc="20">
                <a:solidFill>
                  <a:srgbClr val="FEFEFE"/>
                </a:solidFill>
                <a:latin typeface="Garet Bold"/>
                <a:ea typeface="Garet Bold"/>
                <a:cs typeface="Garet Bold"/>
                <a:sym typeface="Garet Bold"/>
              </a:rPr>
              <a:t>VISIÓN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2029">
            <a:off x="1144251" y="1466717"/>
            <a:ext cx="16131844" cy="0"/>
          </a:xfrm>
          <a:prstGeom prst="line">
            <a:avLst/>
          </a:prstGeom>
          <a:ln w="9525" cap="rnd">
            <a:solidFill>
              <a:srgbClr val="C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950324" y="411300"/>
            <a:ext cx="4882244" cy="850325"/>
            <a:chOff x="0" y="0"/>
            <a:chExt cx="6509658" cy="113376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509639" cy="1133729"/>
            </a:xfrm>
            <a:custGeom>
              <a:avLst/>
              <a:gdLst/>
              <a:ahLst/>
              <a:cxnLst/>
              <a:rect l="l" t="t" r="r" b="b"/>
              <a:pathLst>
                <a:path w="6509639" h="1133729">
                  <a:moveTo>
                    <a:pt x="0" y="0"/>
                  </a:moveTo>
                  <a:lnTo>
                    <a:pt x="6509639" y="0"/>
                  </a:lnTo>
                  <a:lnTo>
                    <a:pt x="6509639" y="1133729"/>
                  </a:lnTo>
                  <a:lnTo>
                    <a:pt x="0" y="11337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b="-3"/>
              </a:stretch>
            </a:blipFill>
          </p:spPr>
        </p:sp>
      </p:grpSp>
      <p:sp>
        <p:nvSpPr>
          <p:cNvPr id="5" name="Freeform 5"/>
          <p:cNvSpPr/>
          <p:nvPr/>
        </p:nvSpPr>
        <p:spPr>
          <a:xfrm>
            <a:off x="96080" y="2240108"/>
            <a:ext cx="18191920" cy="6821970"/>
          </a:xfrm>
          <a:custGeom>
            <a:avLst/>
            <a:gdLst/>
            <a:ahLst/>
            <a:cxnLst/>
            <a:rect l="l" t="t" r="r" b="b"/>
            <a:pathLst>
              <a:path w="18191920" h="6821970">
                <a:moveTo>
                  <a:pt x="0" y="0"/>
                </a:moveTo>
                <a:lnTo>
                  <a:pt x="18191920" y="0"/>
                </a:lnTo>
                <a:lnTo>
                  <a:pt x="18191920" y="6821970"/>
                </a:lnTo>
                <a:lnTo>
                  <a:pt x="0" y="682197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8610006" y="2240108"/>
            <a:ext cx="9118726" cy="1513920"/>
          </a:xfrm>
          <a:custGeom>
            <a:avLst/>
            <a:gdLst/>
            <a:ahLst/>
            <a:cxnLst/>
            <a:rect l="l" t="t" r="r" b="b"/>
            <a:pathLst>
              <a:path w="9118726" h="1513920">
                <a:moveTo>
                  <a:pt x="0" y="0"/>
                </a:moveTo>
                <a:lnTo>
                  <a:pt x="9118726" y="0"/>
                </a:lnTo>
                <a:lnTo>
                  <a:pt x="9118726" y="1513920"/>
                </a:lnTo>
                <a:lnTo>
                  <a:pt x="0" y="151392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-242062" y="6227742"/>
            <a:ext cx="2772629" cy="1828647"/>
            <a:chOff x="0" y="0"/>
            <a:chExt cx="1018946" cy="67201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018946" cy="672010"/>
            </a:xfrm>
            <a:custGeom>
              <a:avLst/>
              <a:gdLst/>
              <a:ahLst/>
              <a:cxnLst/>
              <a:rect l="l" t="t" r="r" b="b"/>
              <a:pathLst>
                <a:path w="1018946" h="672010">
                  <a:moveTo>
                    <a:pt x="1018946" y="279227"/>
                  </a:moveTo>
                  <a:lnTo>
                    <a:pt x="1018946" y="392784"/>
                  </a:lnTo>
                  <a:cubicBezTo>
                    <a:pt x="1018946" y="466839"/>
                    <a:pt x="989528" y="537861"/>
                    <a:pt x="937162" y="590227"/>
                  </a:cubicBezTo>
                  <a:cubicBezTo>
                    <a:pt x="884797" y="642592"/>
                    <a:pt x="813775" y="672010"/>
                    <a:pt x="739719" y="672010"/>
                  </a:cubicBezTo>
                  <a:lnTo>
                    <a:pt x="279227" y="672010"/>
                  </a:lnTo>
                  <a:cubicBezTo>
                    <a:pt x="205171" y="672010"/>
                    <a:pt x="134149" y="642592"/>
                    <a:pt x="81784" y="590227"/>
                  </a:cubicBezTo>
                  <a:cubicBezTo>
                    <a:pt x="29418" y="537861"/>
                    <a:pt x="0" y="466839"/>
                    <a:pt x="0" y="392784"/>
                  </a:cubicBezTo>
                  <a:lnTo>
                    <a:pt x="0" y="279227"/>
                  </a:lnTo>
                  <a:cubicBezTo>
                    <a:pt x="0" y="205171"/>
                    <a:pt x="29418" y="134149"/>
                    <a:pt x="81784" y="81784"/>
                  </a:cubicBezTo>
                  <a:cubicBezTo>
                    <a:pt x="134149" y="29418"/>
                    <a:pt x="205171" y="0"/>
                    <a:pt x="279227" y="0"/>
                  </a:cubicBezTo>
                  <a:lnTo>
                    <a:pt x="739719" y="0"/>
                  </a:lnTo>
                  <a:cubicBezTo>
                    <a:pt x="813775" y="0"/>
                    <a:pt x="884797" y="29418"/>
                    <a:pt x="937162" y="81784"/>
                  </a:cubicBezTo>
                  <a:cubicBezTo>
                    <a:pt x="989528" y="134149"/>
                    <a:pt x="1018946" y="205171"/>
                    <a:pt x="1018946" y="279227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19075" cap="rnd">
              <a:solidFill>
                <a:srgbClr val="F4A414"/>
              </a:solidFill>
              <a:prstDash val="solid"/>
              <a:round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1018946" cy="7101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03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9098280" y="459732"/>
            <a:ext cx="7795260" cy="619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320"/>
              </a:lnSpc>
            </a:pPr>
            <a:r>
              <a:rPr lang="en-US" sz="3600" b="1">
                <a:solidFill>
                  <a:srgbClr val="C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Organigrama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2029">
            <a:off x="1144251" y="1466717"/>
            <a:ext cx="16131844" cy="0"/>
          </a:xfrm>
          <a:prstGeom prst="line">
            <a:avLst/>
          </a:prstGeom>
          <a:ln w="9525" cap="rnd">
            <a:solidFill>
              <a:srgbClr val="C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950324" y="411300"/>
            <a:ext cx="4882244" cy="850325"/>
            <a:chOff x="0" y="0"/>
            <a:chExt cx="6509658" cy="113376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509639" cy="1133729"/>
            </a:xfrm>
            <a:custGeom>
              <a:avLst/>
              <a:gdLst/>
              <a:ahLst/>
              <a:cxnLst/>
              <a:rect l="l" t="t" r="r" b="b"/>
              <a:pathLst>
                <a:path w="6509639" h="1133729">
                  <a:moveTo>
                    <a:pt x="0" y="0"/>
                  </a:moveTo>
                  <a:lnTo>
                    <a:pt x="6509639" y="0"/>
                  </a:lnTo>
                  <a:lnTo>
                    <a:pt x="6509639" y="1133729"/>
                  </a:lnTo>
                  <a:lnTo>
                    <a:pt x="0" y="11337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b="-3"/>
              </a:stretch>
            </a:blipFill>
          </p:spPr>
        </p:sp>
      </p:grpSp>
      <p:sp>
        <p:nvSpPr>
          <p:cNvPr id="10" name="TextBox 10"/>
          <p:cNvSpPr txBox="1"/>
          <p:nvPr/>
        </p:nvSpPr>
        <p:spPr>
          <a:xfrm>
            <a:off x="9098280" y="459732"/>
            <a:ext cx="7795260" cy="5514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320"/>
              </a:lnSpc>
            </a:pPr>
            <a:r>
              <a:rPr lang="en-US" sz="3600" b="1" dirty="0" err="1">
                <a:solidFill>
                  <a:srgbClr val="C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Arquitectura</a:t>
            </a:r>
            <a:r>
              <a:rPr lang="en-US" sz="3600" b="1" dirty="0">
                <a:solidFill>
                  <a:srgbClr val="C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 del Sistema actual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F78DDB3-66AB-4A51-81D0-2C5A9AAB5E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955" y="1488796"/>
            <a:ext cx="16704090" cy="8518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reeform 6"/>
          <p:cNvSpPr/>
          <p:nvPr/>
        </p:nvSpPr>
        <p:spPr>
          <a:xfrm>
            <a:off x="671092" y="1747469"/>
            <a:ext cx="9118726" cy="1513920"/>
          </a:xfrm>
          <a:custGeom>
            <a:avLst/>
            <a:gdLst/>
            <a:ahLst/>
            <a:cxnLst/>
            <a:rect l="l" t="t" r="r" b="b"/>
            <a:pathLst>
              <a:path w="9118726" h="1513920">
                <a:moveTo>
                  <a:pt x="0" y="0"/>
                </a:moveTo>
                <a:lnTo>
                  <a:pt x="9118726" y="0"/>
                </a:lnTo>
                <a:lnTo>
                  <a:pt x="9118726" y="1513920"/>
                </a:lnTo>
                <a:lnTo>
                  <a:pt x="0" y="151392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33585303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2029">
            <a:off x="1144251" y="1466717"/>
            <a:ext cx="16131844" cy="0"/>
          </a:xfrm>
          <a:prstGeom prst="line">
            <a:avLst/>
          </a:prstGeom>
          <a:ln w="9525" cap="rnd">
            <a:solidFill>
              <a:srgbClr val="C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950324" y="411300"/>
            <a:ext cx="4882244" cy="850325"/>
            <a:chOff x="0" y="0"/>
            <a:chExt cx="6509658" cy="113376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509639" cy="1133729"/>
            </a:xfrm>
            <a:custGeom>
              <a:avLst/>
              <a:gdLst/>
              <a:ahLst/>
              <a:cxnLst/>
              <a:rect l="l" t="t" r="r" b="b"/>
              <a:pathLst>
                <a:path w="6509639" h="1133729">
                  <a:moveTo>
                    <a:pt x="0" y="0"/>
                  </a:moveTo>
                  <a:lnTo>
                    <a:pt x="6509639" y="0"/>
                  </a:lnTo>
                  <a:lnTo>
                    <a:pt x="6509639" y="1133729"/>
                  </a:lnTo>
                  <a:lnTo>
                    <a:pt x="0" y="11337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b="-3"/>
              </a:stretch>
            </a:blipFill>
          </p:spPr>
        </p:sp>
      </p:grpSp>
      <p:sp>
        <p:nvSpPr>
          <p:cNvPr id="10" name="TextBox 10"/>
          <p:cNvSpPr txBox="1"/>
          <p:nvPr/>
        </p:nvSpPr>
        <p:spPr>
          <a:xfrm>
            <a:off x="9098280" y="459732"/>
            <a:ext cx="7795260" cy="5514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320"/>
              </a:lnSpc>
            </a:pPr>
            <a:r>
              <a:rPr lang="en-US" sz="3600" b="1" dirty="0" err="1">
                <a:solidFill>
                  <a:srgbClr val="C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Arquitectura</a:t>
            </a:r>
            <a:r>
              <a:rPr lang="en-US" sz="3600" b="1" dirty="0">
                <a:solidFill>
                  <a:srgbClr val="C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 del Sistema actual</a:t>
            </a:r>
          </a:p>
        </p:txBody>
      </p:sp>
      <p:pic>
        <p:nvPicPr>
          <p:cNvPr id="8" name="Imagen 7" descr="Diagrama&#10;&#10;El contenido generado por IA puede ser incorrecto.">
            <a:extLst>
              <a:ext uri="{FF2B5EF4-FFF2-40B4-BE49-F238E27FC236}">
                <a16:creationId xmlns:a16="http://schemas.microsoft.com/office/drawing/2014/main" id="{00AC0AB8-D0A8-44CC-BA7A-69E557B48FB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158107" y="1830389"/>
            <a:ext cx="15392400" cy="8045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803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2029">
            <a:off x="1144251" y="1466717"/>
            <a:ext cx="16131844" cy="0"/>
          </a:xfrm>
          <a:prstGeom prst="line">
            <a:avLst/>
          </a:prstGeom>
          <a:ln w="9525" cap="rnd">
            <a:solidFill>
              <a:srgbClr val="C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950324" y="411300"/>
            <a:ext cx="4882244" cy="850325"/>
            <a:chOff x="0" y="0"/>
            <a:chExt cx="6509658" cy="113376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509639" cy="1133729"/>
            </a:xfrm>
            <a:custGeom>
              <a:avLst/>
              <a:gdLst/>
              <a:ahLst/>
              <a:cxnLst/>
              <a:rect l="l" t="t" r="r" b="b"/>
              <a:pathLst>
                <a:path w="6509639" h="1133729">
                  <a:moveTo>
                    <a:pt x="0" y="0"/>
                  </a:moveTo>
                  <a:lnTo>
                    <a:pt x="6509639" y="0"/>
                  </a:lnTo>
                  <a:lnTo>
                    <a:pt x="6509639" y="1133729"/>
                  </a:lnTo>
                  <a:lnTo>
                    <a:pt x="0" y="11337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b="-3"/>
              </a:stretch>
            </a:blipFill>
          </p:spPr>
        </p:sp>
      </p:grpSp>
      <p:sp>
        <p:nvSpPr>
          <p:cNvPr id="5" name="TextBox 5"/>
          <p:cNvSpPr txBox="1"/>
          <p:nvPr/>
        </p:nvSpPr>
        <p:spPr>
          <a:xfrm>
            <a:off x="9098280" y="459732"/>
            <a:ext cx="7795260" cy="619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320"/>
              </a:lnSpc>
            </a:pPr>
            <a:r>
              <a:rPr lang="en-US" sz="3600" b="1">
                <a:solidFill>
                  <a:srgbClr val="C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Problemas de negocio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-1060742" y="3403699"/>
            <a:ext cx="19998241" cy="5266508"/>
            <a:chOff x="0" y="0"/>
            <a:chExt cx="5267027" cy="138706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267027" cy="1387064"/>
            </a:xfrm>
            <a:custGeom>
              <a:avLst/>
              <a:gdLst/>
              <a:ahLst/>
              <a:cxnLst/>
              <a:rect l="l" t="t" r="r" b="b"/>
              <a:pathLst>
                <a:path w="5267027" h="1387064">
                  <a:moveTo>
                    <a:pt x="0" y="0"/>
                  </a:moveTo>
                  <a:lnTo>
                    <a:pt x="5267027" y="0"/>
                  </a:lnTo>
                  <a:lnTo>
                    <a:pt x="5267027" y="1387064"/>
                  </a:lnTo>
                  <a:lnTo>
                    <a:pt x="0" y="1387064"/>
                  </a:lnTo>
                  <a:close/>
                </a:path>
              </a:pathLst>
            </a:custGeom>
            <a:solidFill>
              <a:srgbClr val="21396D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5267027" cy="14442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4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 rot="-10800000">
            <a:off x="15620648" y="0"/>
            <a:ext cx="11918330" cy="11918330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2960">
                    <a:alpha val="100000"/>
                  </a:srgbClr>
                </a:gs>
                <a:gs pos="100000">
                  <a:srgbClr val="0D3872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1" name="TextBox 11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4"/>
                </a:lnSpc>
              </a:pPr>
              <a:endParaRPr/>
            </a:p>
          </p:txBody>
        </p:sp>
      </p:grpSp>
      <p:sp>
        <p:nvSpPr>
          <p:cNvPr id="12" name="AutoShape 12"/>
          <p:cNvSpPr/>
          <p:nvPr/>
        </p:nvSpPr>
        <p:spPr>
          <a:xfrm>
            <a:off x="4514071" y="5269909"/>
            <a:ext cx="5862013" cy="0"/>
          </a:xfrm>
          <a:prstGeom prst="line">
            <a:avLst/>
          </a:prstGeom>
          <a:ln w="3810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AutoShape 13"/>
          <p:cNvSpPr/>
          <p:nvPr/>
        </p:nvSpPr>
        <p:spPr>
          <a:xfrm flipV="1">
            <a:off x="6395842" y="6534510"/>
            <a:ext cx="7129016" cy="0"/>
          </a:xfrm>
          <a:prstGeom prst="line">
            <a:avLst/>
          </a:prstGeom>
          <a:ln w="3810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" name="AutoShape 14"/>
          <p:cNvSpPr/>
          <p:nvPr/>
        </p:nvSpPr>
        <p:spPr>
          <a:xfrm>
            <a:off x="8120953" y="7796198"/>
            <a:ext cx="5862013" cy="0"/>
          </a:xfrm>
          <a:prstGeom prst="line">
            <a:avLst/>
          </a:prstGeom>
          <a:ln w="3810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5" name="Group 15"/>
          <p:cNvGrpSpPr/>
          <p:nvPr/>
        </p:nvGrpSpPr>
        <p:grpSpPr>
          <a:xfrm>
            <a:off x="1048240" y="4177202"/>
            <a:ext cx="3280919" cy="1156914"/>
            <a:chOff x="0" y="0"/>
            <a:chExt cx="864110" cy="304702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64110" cy="304702"/>
            </a:xfrm>
            <a:custGeom>
              <a:avLst/>
              <a:gdLst/>
              <a:ahLst/>
              <a:cxnLst/>
              <a:rect l="l" t="t" r="r" b="b"/>
              <a:pathLst>
                <a:path w="864110" h="304702">
                  <a:moveTo>
                    <a:pt x="49553" y="0"/>
                  </a:moveTo>
                  <a:lnTo>
                    <a:pt x="814557" y="0"/>
                  </a:lnTo>
                  <a:cubicBezTo>
                    <a:pt x="827699" y="0"/>
                    <a:pt x="840303" y="5221"/>
                    <a:pt x="849596" y="14514"/>
                  </a:cubicBezTo>
                  <a:cubicBezTo>
                    <a:pt x="858890" y="23807"/>
                    <a:pt x="864110" y="36411"/>
                    <a:pt x="864110" y="49553"/>
                  </a:cubicBezTo>
                  <a:lnTo>
                    <a:pt x="864110" y="255148"/>
                  </a:lnTo>
                  <a:cubicBezTo>
                    <a:pt x="864110" y="268291"/>
                    <a:pt x="858890" y="280895"/>
                    <a:pt x="849596" y="290188"/>
                  </a:cubicBezTo>
                  <a:cubicBezTo>
                    <a:pt x="840303" y="299481"/>
                    <a:pt x="827699" y="304702"/>
                    <a:pt x="814557" y="304702"/>
                  </a:cubicBezTo>
                  <a:lnTo>
                    <a:pt x="49553" y="304702"/>
                  </a:lnTo>
                  <a:cubicBezTo>
                    <a:pt x="36411" y="304702"/>
                    <a:pt x="23807" y="299481"/>
                    <a:pt x="14514" y="290188"/>
                  </a:cubicBezTo>
                  <a:cubicBezTo>
                    <a:pt x="5221" y="280895"/>
                    <a:pt x="0" y="268291"/>
                    <a:pt x="0" y="255148"/>
                  </a:cubicBezTo>
                  <a:lnTo>
                    <a:pt x="0" y="49553"/>
                  </a:lnTo>
                  <a:cubicBezTo>
                    <a:pt x="0" y="36411"/>
                    <a:pt x="5221" y="23807"/>
                    <a:pt x="14514" y="14514"/>
                  </a:cubicBezTo>
                  <a:cubicBezTo>
                    <a:pt x="23807" y="5221"/>
                    <a:pt x="36411" y="0"/>
                    <a:pt x="49553" y="0"/>
                  </a:cubicBezTo>
                  <a:close/>
                </a:path>
              </a:pathLst>
            </a:custGeom>
            <a:solidFill>
              <a:srgbClr val="FDE483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57150"/>
              <a:ext cx="864110" cy="3618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4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048240" y="5441803"/>
            <a:ext cx="5194049" cy="1156914"/>
            <a:chOff x="0" y="0"/>
            <a:chExt cx="1367980" cy="304702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367980" cy="304702"/>
            </a:xfrm>
            <a:custGeom>
              <a:avLst/>
              <a:gdLst/>
              <a:ahLst/>
              <a:cxnLst/>
              <a:rect l="l" t="t" r="r" b="b"/>
              <a:pathLst>
                <a:path w="1367980" h="304702">
                  <a:moveTo>
                    <a:pt x="31301" y="0"/>
                  </a:moveTo>
                  <a:lnTo>
                    <a:pt x="1336679" y="0"/>
                  </a:lnTo>
                  <a:cubicBezTo>
                    <a:pt x="1353966" y="0"/>
                    <a:pt x="1367980" y="14014"/>
                    <a:pt x="1367980" y="31301"/>
                  </a:cubicBezTo>
                  <a:lnTo>
                    <a:pt x="1367980" y="273400"/>
                  </a:lnTo>
                  <a:cubicBezTo>
                    <a:pt x="1367980" y="290687"/>
                    <a:pt x="1353966" y="304702"/>
                    <a:pt x="1336679" y="304702"/>
                  </a:cubicBezTo>
                  <a:lnTo>
                    <a:pt x="31301" y="304702"/>
                  </a:lnTo>
                  <a:cubicBezTo>
                    <a:pt x="14014" y="304702"/>
                    <a:pt x="0" y="290687"/>
                    <a:pt x="0" y="273400"/>
                  </a:cubicBezTo>
                  <a:lnTo>
                    <a:pt x="0" y="31301"/>
                  </a:lnTo>
                  <a:cubicBezTo>
                    <a:pt x="0" y="14014"/>
                    <a:pt x="14014" y="0"/>
                    <a:pt x="31301" y="0"/>
                  </a:cubicBezTo>
                  <a:close/>
                </a:path>
              </a:pathLst>
            </a:custGeom>
            <a:solidFill>
              <a:srgbClr val="F4D457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57150"/>
              <a:ext cx="1367980" cy="3618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4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048240" y="6703492"/>
            <a:ext cx="6931663" cy="1156914"/>
            <a:chOff x="0" y="0"/>
            <a:chExt cx="1825623" cy="304702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825623" cy="304702"/>
            </a:xfrm>
            <a:custGeom>
              <a:avLst/>
              <a:gdLst/>
              <a:ahLst/>
              <a:cxnLst/>
              <a:rect l="l" t="t" r="r" b="b"/>
              <a:pathLst>
                <a:path w="1825623" h="304702">
                  <a:moveTo>
                    <a:pt x="23455" y="0"/>
                  </a:moveTo>
                  <a:lnTo>
                    <a:pt x="1802168" y="0"/>
                  </a:lnTo>
                  <a:cubicBezTo>
                    <a:pt x="1815122" y="0"/>
                    <a:pt x="1825623" y="10501"/>
                    <a:pt x="1825623" y="23455"/>
                  </a:cubicBezTo>
                  <a:lnTo>
                    <a:pt x="1825623" y="281247"/>
                  </a:lnTo>
                  <a:cubicBezTo>
                    <a:pt x="1825623" y="287467"/>
                    <a:pt x="1823152" y="293433"/>
                    <a:pt x="1818754" y="297832"/>
                  </a:cubicBezTo>
                  <a:cubicBezTo>
                    <a:pt x="1814355" y="302230"/>
                    <a:pt x="1808389" y="304702"/>
                    <a:pt x="1802168" y="304702"/>
                  </a:cubicBezTo>
                  <a:lnTo>
                    <a:pt x="23455" y="304702"/>
                  </a:lnTo>
                  <a:cubicBezTo>
                    <a:pt x="10501" y="304702"/>
                    <a:pt x="0" y="294201"/>
                    <a:pt x="0" y="281247"/>
                  </a:cubicBezTo>
                  <a:lnTo>
                    <a:pt x="0" y="23455"/>
                  </a:lnTo>
                  <a:cubicBezTo>
                    <a:pt x="0" y="10501"/>
                    <a:pt x="10501" y="0"/>
                    <a:pt x="23455" y="0"/>
                  </a:cubicBezTo>
                  <a:close/>
                </a:path>
              </a:pathLst>
            </a:custGeom>
            <a:solidFill>
              <a:srgbClr val="EDBE00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57150"/>
              <a:ext cx="1825623" cy="3618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4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942167" y="1878673"/>
            <a:ext cx="13992422" cy="1325001"/>
            <a:chOff x="0" y="0"/>
            <a:chExt cx="3685247" cy="348971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3685247" cy="348971"/>
            </a:xfrm>
            <a:custGeom>
              <a:avLst/>
              <a:gdLst/>
              <a:ahLst/>
              <a:cxnLst/>
              <a:rect l="l" t="t" r="r" b="b"/>
              <a:pathLst>
                <a:path w="3685247" h="348971">
                  <a:moveTo>
                    <a:pt x="55329" y="0"/>
                  </a:moveTo>
                  <a:lnTo>
                    <a:pt x="3629918" y="0"/>
                  </a:lnTo>
                  <a:cubicBezTo>
                    <a:pt x="3644592" y="0"/>
                    <a:pt x="3658665" y="5829"/>
                    <a:pt x="3669042" y="16206"/>
                  </a:cubicBezTo>
                  <a:cubicBezTo>
                    <a:pt x="3679418" y="26582"/>
                    <a:pt x="3685247" y="40655"/>
                    <a:pt x="3685247" y="55329"/>
                  </a:cubicBezTo>
                  <a:lnTo>
                    <a:pt x="3685247" y="293642"/>
                  </a:lnTo>
                  <a:cubicBezTo>
                    <a:pt x="3685247" y="324200"/>
                    <a:pt x="3660475" y="348971"/>
                    <a:pt x="3629918" y="348971"/>
                  </a:cubicBezTo>
                  <a:lnTo>
                    <a:pt x="55329" y="348971"/>
                  </a:lnTo>
                  <a:cubicBezTo>
                    <a:pt x="24772" y="348971"/>
                    <a:pt x="0" y="324200"/>
                    <a:pt x="0" y="293642"/>
                  </a:cubicBezTo>
                  <a:lnTo>
                    <a:pt x="0" y="55329"/>
                  </a:lnTo>
                  <a:cubicBezTo>
                    <a:pt x="0" y="24772"/>
                    <a:pt x="24772" y="0"/>
                    <a:pt x="55329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2960">
                    <a:alpha val="100000"/>
                  </a:srgbClr>
                </a:gs>
                <a:gs pos="100000">
                  <a:srgbClr val="134180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26" name="TextBox 26"/>
            <p:cNvSpPr txBox="1"/>
            <p:nvPr/>
          </p:nvSpPr>
          <p:spPr>
            <a:xfrm>
              <a:off x="0" y="-57150"/>
              <a:ext cx="3685247" cy="4061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4"/>
                </a:lnSpc>
              </a:pPr>
              <a:endParaRPr/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1402460" y="1905756"/>
            <a:ext cx="15203541" cy="1193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>
                <a:solidFill>
                  <a:srgbClr val="FFD118"/>
                </a:solidFill>
                <a:latin typeface="League Gothic"/>
                <a:ea typeface="League Gothic"/>
                <a:cs typeface="League Gothic"/>
                <a:sym typeface="League Gothic"/>
              </a:rPr>
              <a:t>PROBLEMAS DEL NEGOCIO – VISIÓN GENERAL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8399670" y="6934560"/>
            <a:ext cx="5336845" cy="5293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39"/>
              </a:lnSpc>
              <a:spcBef>
                <a:spcPct val="0"/>
              </a:spcBef>
            </a:pPr>
            <a:r>
              <a:rPr lang="en-US" sz="2813" b="1" spc="-56">
                <a:solidFill>
                  <a:srgbClr val="FFD118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Facturación atípica en clientes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6491261" y="5665913"/>
            <a:ext cx="7769647" cy="5293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39"/>
              </a:lnSpc>
              <a:spcBef>
                <a:spcPct val="0"/>
              </a:spcBef>
            </a:pPr>
            <a:r>
              <a:rPr lang="en-US" sz="2813" b="1" spc="-56">
                <a:solidFill>
                  <a:srgbClr val="FFD118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Consumos anómalos por segmento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4581374" y="4407179"/>
            <a:ext cx="9155141" cy="5293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39"/>
              </a:lnSpc>
              <a:spcBef>
                <a:spcPct val="0"/>
              </a:spcBef>
            </a:pPr>
            <a:r>
              <a:rPr lang="en-US" sz="2813" b="1" spc="-56">
                <a:solidFill>
                  <a:srgbClr val="FFD118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Comunicación tardía sobre cortes programados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756</Words>
  <Application>Microsoft Office PowerPoint</Application>
  <PresentationFormat>Personalizado</PresentationFormat>
  <Paragraphs>134</Paragraphs>
  <Slides>25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12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25</vt:i4>
      </vt:variant>
    </vt:vector>
  </HeadingPairs>
  <TitlesOfParts>
    <vt:vector size="38" baseType="lpstr">
      <vt:lpstr>Calibri</vt:lpstr>
      <vt:lpstr>Times New Roman Bold</vt:lpstr>
      <vt:lpstr>Helvetica World Bold</vt:lpstr>
      <vt:lpstr>DM Sans</vt:lpstr>
      <vt:lpstr>Open Sans Bold</vt:lpstr>
      <vt:lpstr>Montserrat</vt:lpstr>
      <vt:lpstr>Codec Pro</vt:lpstr>
      <vt:lpstr>Arial</vt:lpstr>
      <vt:lpstr>League Gothic</vt:lpstr>
      <vt:lpstr>Times New Roman Bold Italics</vt:lpstr>
      <vt:lpstr>Open Sans</vt:lpstr>
      <vt:lpstr>Garet Bold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Plantilla para DIAPOSITIVAS - Clases (4).pptx</dc:title>
  <cp:lastModifiedBy>Mikhael Gordillo Inocente</cp:lastModifiedBy>
  <cp:revision>3</cp:revision>
  <dcterms:created xsi:type="dcterms:W3CDTF">2006-08-16T00:00:00Z</dcterms:created>
  <dcterms:modified xsi:type="dcterms:W3CDTF">2025-09-23T01:39:53Z</dcterms:modified>
  <dc:identifier>DAGzn8liedc</dc:identifier>
</cp:coreProperties>
</file>